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Robot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oboto-bold.fntdata"/><Relationship Id="rId32" Type="http://schemas.openxmlformats.org/officeDocument/2006/relationships/slide" Target="slides/slide27.xml"/><Relationship Id="rId76" Type="http://schemas.openxmlformats.org/officeDocument/2006/relationships/font" Target="fonts/Roboto-regular.fntdata"/><Relationship Id="rId35" Type="http://schemas.openxmlformats.org/officeDocument/2006/relationships/slide" Target="slides/slide30.xml"/><Relationship Id="rId79" Type="http://schemas.openxmlformats.org/officeDocument/2006/relationships/font" Target="fonts/Roboto-boldItalic.fntdata"/><Relationship Id="rId34" Type="http://schemas.openxmlformats.org/officeDocument/2006/relationships/slide" Target="slides/slide29.xml"/><Relationship Id="rId78" Type="http://schemas.openxmlformats.org/officeDocument/2006/relationships/font" Target="fonts/Roboto-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d200adb0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d200adb0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d200adb0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d200adb0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d200adb0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d200adb0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4da6ced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4da6ced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d200adb0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d200adb0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d200adb0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d200adb0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43c221604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43c221604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43c221604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43c221604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Setelah menghitung densitas tiap-tiap titik, maka titik dengan densitas tertinggi akan dipilih sebagai pusat cluster</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rPr lang="en"/>
              <a:t>Setelah densitas tiap-tiap titik diperbaiki, maka akan dicari pusat cluster yg selanjutnya, dan kemudian kembali memperbaiki ukuran densitas dan mencari pusat cluster yg ketiga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43c221604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43c221604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43c221604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43c221604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d200adb0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d200adb0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43c221604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43c221604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4ddf648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4ddf648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4ddf6481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4ddf6481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4ddf6481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4ddf6481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4ddf6481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4ddf6481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4e014cae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4e014cae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4ddf6481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4ddf6481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4e014cae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4e014cae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4e014cae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4e014cae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4e014cae6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4e014cae6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d200adb0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d200adb0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FUNGSI HIMPUNAN P(X) DIPETAKAN KE R (KARAKTERISTIK FUZZY)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4e014cae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4e014cae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4e014cae6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4e014cae6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4e014cae6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4e014cae6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4e014cae6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4e014cae6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4e014cae6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4e014cae6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4e014cae6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4e014cae6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4e014cae6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4e014cae6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4e014cae6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4e014cae6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4e014cae6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4e014cae6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4e014cae6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4e014cae6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d200adb0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d200adb0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HIMPUNAN CRISP = HIMPUNAN 0 ATAU 1</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4e014cae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4e014cae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4e014cae6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4e014cae6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4e014cae6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4e014cae6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4e014cae6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4e014cae6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4e014cae6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4e014cae6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4e014cae6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4e014cae6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4e014cae6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4e014cae6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4e014cae6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4e014cae6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4e014cae6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4e014cae6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4e014cae6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4e014cae6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d200adb0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d200adb0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4e014cae6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4e014cae6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4e014cae6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4e014cae6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4e014cae6_3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4e014cae6_3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4e014cae6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4e014cae6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4e014cae6_3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4e014cae6_3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4e014cae6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4e014cae6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4e014cae6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4e014cae6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4e014cae6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4e014cae6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4e597550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4e597550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4e597550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4e597550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d200adb0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d200adb0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4e5975506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4e5975506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54e5975506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4e5975506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543c2216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43c2216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43c22160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43c22160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54dad1cf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4dad1cf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4dad1cff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4dad1cf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4dad1cf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4dad1cf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4dad1cff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4dad1cff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54dad1cff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54dad1cff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54dad1cff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54dad1cff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d200adb0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d200adb0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456c797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456c797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d200adb0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d200adb0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d200adb0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d200adb0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9.png"/><Relationship Id="rId4" Type="http://schemas.openxmlformats.org/officeDocument/2006/relationships/image" Target="../media/image78.png"/><Relationship Id="rId5"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5.png"/><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0.png"/><Relationship Id="rId4" Type="http://schemas.openxmlformats.org/officeDocument/2006/relationships/image" Target="../media/image64.png"/><Relationship Id="rId5"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71.png"/><Relationship Id="rId5"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30.png"/><Relationship Id="rId5"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3.png"/><Relationship Id="rId4" Type="http://schemas.openxmlformats.org/officeDocument/2006/relationships/image" Target="../media/image27.png"/><Relationship Id="rId5"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0.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1.jpg"/><Relationship Id="rId4" Type="http://schemas.openxmlformats.org/officeDocument/2006/relationships/image" Target="../media/image4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5.jpg"/><Relationship Id="rId4" Type="http://schemas.openxmlformats.org/officeDocument/2006/relationships/image" Target="../media/image4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2.jpg"/><Relationship Id="rId4" Type="http://schemas.openxmlformats.org/officeDocument/2006/relationships/image" Target="../media/image5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7.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0.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Fuzzy Clustering</a:t>
            </a:r>
            <a:endParaRPr/>
          </a:p>
        </p:txBody>
      </p:sp>
      <p:sp>
        <p:nvSpPr>
          <p:cNvPr id="86" name="Google Shape;86;p13"/>
          <p:cNvSpPr txBox="1"/>
          <p:nvPr>
            <p:ph idx="1" type="subTitle"/>
          </p:nvPr>
        </p:nvSpPr>
        <p:spPr>
          <a:xfrm>
            <a:off x="598100" y="2715972"/>
            <a:ext cx="8222100" cy="21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Fauzi Faruq Nabbani - 140810160007</a:t>
            </a:r>
            <a:endParaRPr/>
          </a:p>
          <a:p>
            <a:pPr indent="0" lvl="0" marL="0" rtl="0" algn="l">
              <a:spcBef>
                <a:spcPts val="0"/>
              </a:spcBef>
              <a:spcAft>
                <a:spcPts val="0"/>
              </a:spcAft>
              <a:buNone/>
            </a:pPr>
            <a:r>
              <a:rPr lang="en"/>
              <a:t>M. Fa’izin Ahsan - 140810160032</a:t>
            </a:r>
            <a:endParaRPr/>
          </a:p>
          <a:p>
            <a:pPr indent="0" lvl="0" marL="0" rtl="0" algn="l">
              <a:spcBef>
                <a:spcPts val="0"/>
              </a:spcBef>
              <a:spcAft>
                <a:spcPts val="0"/>
              </a:spcAft>
              <a:buNone/>
            </a:pPr>
            <a:r>
              <a:rPr lang="en"/>
              <a:t>Ibnu Ahsani - 140810160056</a:t>
            </a:r>
            <a:endParaRPr/>
          </a:p>
          <a:p>
            <a:pPr indent="0" lvl="0" marL="0" rtl="0" algn="l">
              <a:spcBef>
                <a:spcPts val="0"/>
              </a:spcBef>
              <a:spcAft>
                <a:spcPts val="0"/>
              </a:spcAft>
              <a:buNone/>
            </a:pPr>
            <a:r>
              <a:rPr lang="en"/>
              <a:t>Shofiyyah Nadhiroh - 140810160057</a:t>
            </a:r>
            <a:endParaRPr/>
          </a:p>
          <a:p>
            <a:pPr indent="0" lvl="0" marL="0" rtl="0" algn="l">
              <a:spcBef>
                <a:spcPts val="0"/>
              </a:spcBef>
              <a:spcAft>
                <a:spcPts val="0"/>
              </a:spcAft>
              <a:buNone/>
            </a:pPr>
            <a:r>
              <a:rPr lang="en"/>
              <a:t>Patricia Joanne - 140810160065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Fuzzy C-Means</a:t>
            </a:r>
            <a:endParaRPr/>
          </a:p>
        </p:txBody>
      </p:sp>
      <p:sp>
        <p:nvSpPr>
          <p:cNvPr id="136" name="Google Shape;136;p2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Fuzzy clustering = teknik untuk menentukan cluster optimal dalam suatu ruang vektor yang didasarkan pada bentuk normal Euclidian untuk jarak antar vektor.</a:t>
            </a:r>
            <a:endParaRPr>
              <a:solidFill>
                <a:srgbClr val="000000"/>
              </a:solidFill>
            </a:endParaRPr>
          </a:p>
          <a:p>
            <a:pPr indent="0" lvl="0" marL="0" rtl="0" algn="l">
              <a:spcBef>
                <a:spcPts val="1600"/>
              </a:spcBef>
              <a:spcAft>
                <a:spcPts val="1600"/>
              </a:spcAft>
              <a:buNone/>
            </a:pPr>
            <a:r>
              <a:rPr lang="en">
                <a:solidFill>
                  <a:srgbClr val="000000"/>
                </a:solidFill>
              </a:rPr>
              <a:t>FCM = salah satu algoritma clustering data yang mana keberadaan tiap titik data dalam suatu cluster ditentukan oleh derajat keanggotaan. Output FCM bukan merupakan fuzzy inference system, tapi deretan pusat cluster dan beberapa derajat keanggotaan untuk tiap titik data dimana dapat digunakan untuk membangun fuzzy inference system.</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Algoritma FCM</a:t>
            </a:r>
            <a:endParaRPr/>
          </a:p>
        </p:txBody>
      </p:sp>
      <p:sp>
        <p:nvSpPr>
          <p:cNvPr id="142" name="Google Shape;142;p23"/>
          <p:cNvSpPr txBox="1"/>
          <p:nvPr>
            <p:ph idx="1" type="body"/>
          </p:nvPr>
        </p:nvSpPr>
        <p:spPr>
          <a:xfrm>
            <a:off x="311700" y="1204725"/>
            <a:ext cx="8520600" cy="33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AutoNum type="arabicPeriod"/>
            </a:pPr>
            <a:r>
              <a:rPr lang="en" sz="1400">
                <a:solidFill>
                  <a:srgbClr val="000000"/>
                </a:solidFill>
              </a:rPr>
              <a:t>Input data yang akan dicluster X berupa matriks n x m dimana n = jumlah sampel data dan m = atribut setiap data.</a:t>
            </a:r>
            <a:endParaRPr sz="1400">
              <a:solidFill>
                <a:srgbClr val="000000"/>
              </a:solidFill>
            </a:endParaRPr>
          </a:p>
          <a:p>
            <a:pPr indent="0" lvl="0" marL="457200" rtl="0" algn="l">
              <a:spcBef>
                <a:spcPts val="1600"/>
              </a:spcBef>
              <a:spcAft>
                <a:spcPts val="0"/>
              </a:spcAft>
              <a:buNone/>
            </a:pPr>
            <a:r>
              <a:rPr lang="en" sz="1400">
                <a:solidFill>
                  <a:srgbClr val="000000"/>
                </a:solidFill>
              </a:rPr>
              <a:t>X</a:t>
            </a:r>
            <a:r>
              <a:rPr baseline="-25000" lang="en" sz="1400">
                <a:solidFill>
                  <a:srgbClr val="000000"/>
                </a:solidFill>
              </a:rPr>
              <a:t>ij</a:t>
            </a:r>
            <a:r>
              <a:rPr lang="en" sz="1400">
                <a:solidFill>
                  <a:srgbClr val="000000"/>
                </a:solidFill>
              </a:rPr>
              <a:t> = data sampel ke-i (1, 2, …, n) dan atribut ke-j (1,2, …, m).</a:t>
            </a:r>
            <a:endParaRPr sz="1400">
              <a:solidFill>
                <a:srgbClr val="000000"/>
              </a:solidFill>
            </a:endParaRPr>
          </a:p>
          <a:p>
            <a:pPr indent="-317500" lvl="0" marL="457200" rtl="0" algn="l">
              <a:spcBef>
                <a:spcPts val="1600"/>
              </a:spcBef>
              <a:spcAft>
                <a:spcPts val="0"/>
              </a:spcAft>
              <a:buClr>
                <a:srgbClr val="000000"/>
              </a:buClr>
              <a:buSzPts val="1400"/>
              <a:buAutoNum type="arabicPeriod"/>
            </a:pPr>
            <a:r>
              <a:rPr lang="en" sz="1400">
                <a:solidFill>
                  <a:srgbClr val="000000"/>
                </a:solidFill>
              </a:rPr>
              <a:t>Tentukan:</a:t>
            </a:r>
            <a:endParaRPr sz="1400">
              <a:solidFill>
                <a:srgbClr val="000000"/>
              </a:solidFill>
            </a:endParaRPr>
          </a:p>
          <a:p>
            <a:pPr indent="-317500" lvl="0" marL="914400" rtl="0" algn="l">
              <a:spcBef>
                <a:spcPts val="0"/>
              </a:spcBef>
              <a:spcAft>
                <a:spcPts val="0"/>
              </a:spcAft>
              <a:buClr>
                <a:srgbClr val="000000"/>
              </a:buClr>
              <a:buSzPts val="1400"/>
              <a:buChar char="●"/>
            </a:pPr>
            <a:r>
              <a:rPr lang="en" sz="1400">
                <a:solidFill>
                  <a:srgbClr val="000000"/>
                </a:solidFill>
              </a:rPr>
              <a:t>c (jumlah cluster)</a:t>
            </a:r>
            <a:endParaRPr sz="1400">
              <a:solidFill>
                <a:srgbClr val="000000"/>
              </a:solidFill>
            </a:endParaRPr>
          </a:p>
          <a:p>
            <a:pPr indent="-317500" lvl="0" marL="914400" rtl="0" algn="l">
              <a:spcBef>
                <a:spcPts val="0"/>
              </a:spcBef>
              <a:spcAft>
                <a:spcPts val="0"/>
              </a:spcAft>
              <a:buClr>
                <a:srgbClr val="000000"/>
              </a:buClr>
              <a:buSzPts val="1400"/>
              <a:buChar char="●"/>
            </a:pPr>
            <a:r>
              <a:rPr lang="en" sz="1400">
                <a:solidFill>
                  <a:srgbClr val="000000"/>
                </a:solidFill>
              </a:rPr>
              <a:t>w (pangkat)</a:t>
            </a:r>
            <a:endParaRPr sz="1400">
              <a:solidFill>
                <a:srgbClr val="000000"/>
              </a:solidFill>
            </a:endParaRPr>
          </a:p>
          <a:p>
            <a:pPr indent="-317500" lvl="0" marL="914400" rtl="0" algn="l">
              <a:spcBef>
                <a:spcPts val="0"/>
              </a:spcBef>
              <a:spcAft>
                <a:spcPts val="0"/>
              </a:spcAft>
              <a:buClr>
                <a:srgbClr val="000000"/>
              </a:buClr>
              <a:buSzPts val="1400"/>
              <a:buChar char="●"/>
            </a:pPr>
            <a:r>
              <a:rPr lang="en" sz="1400">
                <a:solidFill>
                  <a:srgbClr val="000000"/>
                </a:solidFill>
              </a:rPr>
              <a:t>MaxIter (maksimum iterasi)</a:t>
            </a:r>
            <a:endParaRPr sz="1400">
              <a:solidFill>
                <a:srgbClr val="000000"/>
              </a:solidFill>
            </a:endParaRPr>
          </a:p>
          <a:p>
            <a:pPr indent="-317500" lvl="0" marL="914400" rtl="0" algn="l">
              <a:spcBef>
                <a:spcPts val="0"/>
              </a:spcBef>
              <a:spcAft>
                <a:spcPts val="0"/>
              </a:spcAft>
              <a:buClr>
                <a:srgbClr val="000000"/>
              </a:buClr>
              <a:buSzPts val="1400"/>
              <a:buChar char="●"/>
            </a:pPr>
            <a:r>
              <a:rPr lang="en" sz="1400">
                <a:solidFill>
                  <a:srgbClr val="000000"/>
                </a:solidFill>
              </a:rPr>
              <a:t> ξ (error terkecil yang diharapkan)</a:t>
            </a:r>
            <a:endParaRPr sz="1400">
              <a:solidFill>
                <a:srgbClr val="000000"/>
              </a:solidFill>
            </a:endParaRPr>
          </a:p>
          <a:p>
            <a:pPr indent="-317500" lvl="0" marL="914400" rtl="0" algn="l">
              <a:spcBef>
                <a:spcPts val="0"/>
              </a:spcBef>
              <a:spcAft>
                <a:spcPts val="0"/>
              </a:spcAft>
              <a:buClr>
                <a:srgbClr val="000000"/>
              </a:buClr>
              <a:buSzPts val="1400"/>
              <a:buChar char="●"/>
            </a:pPr>
            <a:r>
              <a:rPr lang="en" sz="1400">
                <a:solidFill>
                  <a:srgbClr val="000000"/>
                </a:solidFill>
              </a:rPr>
              <a:t>P</a:t>
            </a:r>
            <a:r>
              <a:rPr baseline="-25000" lang="en" sz="1400">
                <a:solidFill>
                  <a:srgbClr val="000000"/>
                </a:solidFill>
              </a:rPr>
              <a:t>0 </a:t>
            </a:r>
            <a:r>
              <a:rPr lang="en" sz="1400">
                <a:solidFill>
                  <a:srgbClr val="000000"/>
                </a:solidFill>
              </a:rPr>
              <a:t>= 0 (fungsi objektif awal)</a:t>
            </a:r>
            <a:endParaRPr sz="1400">
              <a:solidFill>
                <a:srgbClr val="000000"/>
              </a:solidFill>
            </a:endParaRPr>
          </a:p>
          <a:p>
            <a:pPr indent="-317500" lvl="0" marL="914400" rtl="0" algn="l">
              <a:spcBef>
                <a:spcPts val="0"/>
              </a:spcBef>
              <a:spcAft>
                <a:spcPts val="0"/>
              </a:spcAft>
              <a:buClr>
                <a:srgbClr val="000000"/>
              </a:buClr>
              <a:buSzPts val="1400"/>
              <a:buChar char="●"/>
            </a:pPr>
            <a:r>
              <a:rPr lang="en" sz="1400">
                <a:solidFill>
                  <a:srgbClr val="000000"/>
                </a:solidFill>
              </a:rPr>
              <a:t>t = 1 (iterasi awal)</a:t>
            </a:r>
            <a:endParaRPr sz="1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idx="1" type="body"/>
          </p:nvPr>
        </p:nvSpPr>
        <p:spPr>
          <a:xfrm>
            <a:off x="311700" y="410000"/>
            <a:ext cx="8520600" cy="41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3. Bangkitkan bilangan random μ</a:t>
            </a:r>
            <a:r>
              <a:rPr baseline="-25000" lang="en">
                <a:solidFill>
                  <a:srgbClr val="000000"/>
                </a:solidFill>
              </a:rPr>
              <a:t>ik</a:t>
            </a:r>
            <a:r>
              <a:rPr lang="en">
                <a:solidFill>
                  <a:srgbClr val="000000"/>
                </a:solidFill>
              </a:rPr>
              <a:t> dengan i = 1, 2, …, n dan k = 1, 2, …, c sebagai elemen matriks partisi awal U.</a:t>
            </a:r>
            <a:endParaRPr>
              <a:solidFill>
                <a:srgbClr val="000000"/>
              </a:solidFill>
            </a:endParaRPr>
          </a:p>
          <a:p>
            <a:pPr indent="0" lvl="0" marL="0" rtl="0" algn="l">
              <a:spcBef>
                <a:spcPts val="1600"/>
              </a:spcBef>
              <a:spcAft>
                <a:spcPts val="0"/>
              </a:spcAft>
              <a:buNone/>
            </a:pPr>
            <a:r>
              <a:rPr lang="en">
                <a:solidFill>
                  <a:srgbClr val="000000"/>
                </a:solidFill>
              </a:rPr>
              <a:t>Hitung jumlah setiap kolom/atributnya dengan j = 1, 2, …, m: </a:t>
            </a:r>
            <a:endParaRPr>
              <a:solidFill>
                <a:srgbClr val="000000"/>
              </a:solidFill>
            </a:endParaRPr>
          </a:p>
          <a:p>
            <a:pPr indent="0" lvl="0" marL="0" rtl="0" algn="l">
              <a:spcBef>
                <a:spcPts val="1600"/>
              </a:spcBef>
              <a:spcAft>
                <a:spcPts val="0"/>
              </a:spcAft>
              <a:buNone/>
            </a:pPr>
            <a:r>
              <a:rPr lang="en">
                <a:solidFill>
                  <a:srgbClr val="000000"/>
                </a:solidFill>
              </a:rPr>
              <a:t>Hitung:</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4. Hitung pu</a:t>
            </a:r>
            <a:r>
              <a:rPr lang="en">
                <a:solidFill>
                  <a:srgbClr val="000000"/>
                </a:solidFill>
                <a:latin typeface="Arial"/>
                <a:ea typeface="Arial"/>
                <a:cs typeface="Arial"/>
                <a:sym typeface="Arial"/>
              </a:rPr>
              <a:t>sat cluste</a:t>
            </a:r>
            <a:r>
              <a:rPr lang="en">
                <a:solidFill>
                  <a:srgbClr val="000000"/>
                </a:solidFill>
              </a:rPr>
              <a:t>r ke-k: </a:t>
            </a:r>
            <a:r>
              <a:rPr lang="en">
                <a:solidFill>
                  <a:srgbClr val="000000"/>
                </a:solidFill>
              </a:rPr>
              <a:t>V</a:t>
            </a:r>
            <a:r>
              <a:rPr baseline="-25000" lang="en">
                <a:solidFill>
                  <a:srgbClr val="000000"/>
                </a:solidFill>
              </a:rPr>
              <a:t>kj</a:t>
            </a:r>
            <a:r>
              <a:rPr lang="en">
                <a:solidFill>
                  <a:srgbClr val="000000"/>
                </a:solidFill>
              </a:rPr>
              <a:t> dengan k = 1, 2, …, c dan j = 1, 2, …, m.</a:t>
            </a:r>
            <a:endParaRPr baseline="-25000">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48" name="Google Shape;148;p24"/>
          <p:cNvPicPr preferRelativeResize="0"/>
          <p:nvPr/>
        </p:nvPicPr>
        <p:blipFill rotWithShape="1">
          <a:blip r:embed="rId3">
            <a:alphaModFix/>
          </a:blip>
          <a:srcRect b="31926" l="6469" r="74539" t="61786"/>
          <a:stretch/>
        </p:blipFill>
        <p:spPr>
          <a:xfrm>
            <a:off x="6669375" y="1050925"/>
            <a:ext cx="1637026" cy="963127"/>
          </a:xfrm>
          <a:prstGeom prst="rect">
            <a:avLst/>
          </a:prstGeom>
          <a:noFill/>
          <a:ln>
            <a:noFill/>
          </a:ln>
        </p:spPr>
      </p:pic>
      <p:pic>
        <p:nvPicPr>
          <p:cNvPr id="149" name="Google Shape;149;p24"/>
          <p:cNvPicPr preferRelativeResize="0"/>
          <p:nvPr/>
        </p:nvPicPr>
        <p:blipFill rotWithShape="1">
          <a:blip r:embed="rId4">
            <a:alphaModFix amt="85000"/>
          </a:blip>
          <a:srcRect b="84643" l="16144" r="69716" t="11034"/>
          <a:stretch/>
        </p:blipFill>
        <p:spPr>
          <a:xfrm>
            <a:off x="1202525" y="1778500"/>
            <a:ext cx="1637026" cy="889227"/>
          </a:xfrm>
          <a:prstGeom prst="rect">
            <a:avLst/>
          </a:prstGeom>
          <a:noFill/>
          <a:ln>
            <a:noFill/>
          </a:ln>
        </p:spPr>
      </p:pic>
      <p:pic>
        <p:nvPicPr>
          <p:cNvPr id="150" name="Google Shape;150;p24"/>
          <p:cNvPicPr preferRelativeResize="0"/>
          <p:nvPr/>
        </p:nvPicPr>
        <p:blipFill rotWithShape="1">
          <a:blip r:embed="rId5">
            <a:alphaModFix/>
          </a:blip>
          <a:srcRect b="71563" l="14782" r="57923" t="20057"/>
          <a:stretch/>
        </p:blipFill>
        <p:spPr>
          <a:xfrm>
            <a:off x="658125" y="3274775"/>
            <a:ext cx="2460374" cy="1342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5"/>
          <p:cNvSpPr txBox="1"/>
          <p:nvPr>
            <p:ph idx="1" type="body"/>
          </p:nvPr>
        </p:nvSpPr>
        <p:spPr>
          <a:xfrm>
            <a:off x="311700" y="410000"/>
            <a:ext cx="8520600" cy="41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5. Hitung fungsi objektif pada iterasi ke-t, P</a:t>
            </a:r>
            <a:r>
              <a:rPr baseline="-25000" lang="en">
                <a:solidFill>
                  <a:srgbClr val="000000"/>
                </a:solidFill>
              </a:rPr>
              <a:t>t</a:t>
            </a: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6. Hitung perubahan matriks partisi dengan i = 1, 2, …, n dan k = 1, 2, </a:t>
            </a:r>
            <a:r>
              <a:rPr lang="en">
                <a:solidFill>
                  <a:srgbClr val="000000"/>
                </a:solidFill>
              </a:rPr>
              <a:t>...</a:t>
            </a:r>
            <a:r>
              <a:rPr lang="en">
                <a:solidFill>
                  <a:srgbClr val="000000"/>
                </a:solidFill>
              </a:rPr>
              <a:t>., c.</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7. Cek kondisi berhenti:</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Jika ( | P</a:t>
            </a:r>
            <a:r>
              <a:rPr baseline="-25000" lang="en">
                <a:solidFill>
                  <a:srgbClr val="000000"/>
                </a:solidFill>
              </a:rPr>
              <a:t>t</a:t>
            </a:r>
            <a:r>
              <a:rPr lang="en">
                <a:solidFill>
                  <a:srgbClr val="000000"/>
                </a:solidFill>
              </a:rPr>
              <a:t> - P</a:t>
            </a:r>
            <a:r>
              <a:rPr baseline="-25000" lang="en">
                <a:solidFill>
                  <a:srgbClr val="000000"/>
                </a:solidFill>
              </a:rPr>
              <a:t>t</a:t>
            </a:r>
            <a:r>
              <a:rPr lang="en">
                <a:solidFill>
                  <a:srgbClr val="000000"/>
                </a:solidFill>
              </a:rPr>
              <a:t>-1 | &lt; ξ atau (t &gt; MaxIter) maka berhenti</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Jika tidak, t = t+1 lalu ulangi langkah ke-4</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56" name="Google Shape;156;p25"/>
          <p:cNvPicPr preferRelativeResize="0"/>
          <p:nvPr/>
        </p:nvPicPr>
        <p:blipFill rotWithShape="1">
          <a:blip r:embed="rId3">
            <a:alphaModFix/>
          </a:blip>
          <a:srcRect b="62755" l="14244" r="41872" t="30957"/>
          <a:stretch/>
        </p:blipFill>
        <p:spPr>
          <a:xfrm>
            <a:off x="5171600" y="505250"/>
            <a:ext cx="3175224" cy="808426"/>
          </a:xfrm>
          <a:prstGeom prst="rect">
            <a:avLst/>
          </a:prstGeom>
          <a:noFill/>
          <a:ln>
            <a:noFill/>
          </a:ln>
        </p:spPr>
      </p:pic>
      <p:pic>
        <p:nvPicPr>
          <p:cNvPr id="157" name="Google Shape;157;p25"/>
          <p:cNvPicPr preferRelativeResize="0"/>
          <p:nvPr/>
        </p:nvPicPr>
        <p:blipFill rotWithShape="1">
          <a:blip r:embed="rId4">
            <a:alphaModFix/>
          </a:blip>
          <a:srcRect b="46177" l="11467" r="47924" t="40195"/>
          <a:stretch/>
        </p:blipFill>
        <p:spPr>
          <a:xfrm>
            <a:off x="636225" y="1940925"/>
            <a:ext cx="2577125" cy="153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Fuzzy Subtractive Clustering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Subtractive Clustering</a:t>
            </a:r>
            <a:endParaRPr/>
          </a:p>
        </p:txBody>
      </p:sp>
      <p:sp>
        <p:nvSpPr>
          <p:cNvPr id="168" name="Google Shape;168;p2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Subtractive clustering didasarkan atas ukuran densitas (potensi) titik-titik data dalam suatu ruang (variable).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Konsep dasar subtractive clustering:</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Menentukan daerah-daerah dalam suatu variabel yang memiliki densitas tinggi</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Titik dengan jumlah tetangga terbanyak akan dipilih sebagai pusat cluster</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Pusat cluster akan dikurangi densitasnya</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Memilih titik lain yang memiliki tetangga terbanyak</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Proses ini diulang hingga semua titik diuji</a:t>
            </a:r>
            <a:endParaRPr sz="18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Densitas Xk</a:t>
            </a:r>
            <a:endParaRPr/>
          </a:p>
        </p:txBody>
      </p:sp>
      <p:sp>
        <p:nvSpPr>
          <p:cNvPr id="174" name="Google Shape;174;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solidFill>
                <a:srgbClr val="000000"/>
              </a:solidFill>
            </a:endParaRPr>
          </a:p>
          <a:p>
            <a:pPr indent="0" lvl="0" marL="0" rtl="0" algn="l">
              <a:spcBef>
                <a:spcPts val="1600"/>
              </a:spcBef>
              <a:spcAft>
                <a:spcPts val="0"/>
              </a:spcAft>
              <a:buClr>
                <a:srgbClr val="000000"/>
              </a:buClr>
              <a:buSzPts val="1100"/>
              <a:buFont typeface="Arial"/>
              <a:buNone/>
            </a:pPr>
            <a:r>
              <a:t/>
            </a:r>
            <a:endParaRPr>
              <a:solidFill>
                <a:srgbClr val="000000"/>
              </a:solidFill>
            </a:endParaRPr>
          </a:p>
          <a:p>
            <a:pPr indent="0" lvl="0" marL="0" rtl="0" algn="l">
              <a:spcBef>
                <a:spcPts val="1600"/>
              </a:spcBef>
              <a:spcAft>
                <a:spcPts val="0"/>
              </a:spcAft>
              <a:buClr>
                <a:srgbClr val="000000"/>
              </a:buClr>
              <a:buSzPts val="1100"/>
              <a:buFont typeface="Arial"/>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                </a:t>
            </a:r>
            <a:r>
              <a:rPr lang="en">
                <a:solidFill>
                  <a:srgbClr val="000000"/>
                </a:solidFill>
              </a:rPr>
              <a:t>= jarak antara      dan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 = jari-jari (</a:t>
            </a:r>
            <a:r>
              <a:rPr i="1" lang="en">
                <a:solidFill>
                  <a:srgbClr val="000000"/>
                </a:solidFill>
              </a:rPr>
              <a:t>influence range)</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75" name="Google Shape;175;p28"/>
          <p:cNvPicPr preferRelativeResize="0"/>
          <p:nvPr/>
        </p:nvPicPr>
        <p:blipFill>
          <a:blip r:embed="rId3">
            <a:alphaModFix/>
          </a:blip>
          <a:stretch>
            <a:fillRect/>
          </a:stretch>
        </p:blipFill>
        <p:spPr>
          <a:xfrm>
            <a:off x="2662238" y="1133463"/>
            <a:ext cx="3819525" cy="1438275"/>
          </a:xfrm>
          <a:prstGeom prst="rect">
            <a:avLst/>
          </a:prstGeom>
          <a:noFill/>
          <a:ln>
            <a:noFill/>
          </a:ln>
        </p:spPr>
      </p:pic>
      <p:pic>
        <p:nvPicPr>
          <p:cNvPr id="176" name="Google Shape;176;p28"/>
          <p:cNvPicPr preferRelativeResize="0"/>
          <p:nvPr/>
        </p:nvPicPr>
        <p:blipFill>
          <a:blip r:embed="rId4">
            <a:alphaModFix/>
          </a:blip>
          <a:stretch>
            <a:fillRect/>
          </a:stretch>
        </p:blipFill>
        <p:spPr>
          <a:xfrm>
            <a:off x="878550" y="2857525"/>
            <a:ext cx="776435" cy="269825"/>
          </a:xfrm>
          <a:prstGeom prst="rect">
            <a:avLst/>
          </a:prstGeom>
          <a:noFill/>
          <a:ln>
            <a:noFill/>
          </a:ln>
        </p:spPr>
      </p:pic>
      <p:pic>
        <p:nvPicPr>
          <p:cNvPr id="177" name="Google Shape;177;p28"/>
          <p:cNvPicPr preferRelativeResize="0"/>
          <p:nvPr/>
        </p:nvPicPr>
        <p:blipFill>
          <a:blip r:embed="rId5">
            <a:alphaModFix/>
          </a:blip>
          <a:stretch>
            <a:fillRect/>
          </a:stretch>
        </p:blipFill>
        <p:spPr>
          <a:xfrm>
            <a:off x="3181575" y="2857525"/>
            <a:ext cx="284410" cy="269825"/>
          </a:xfrm>
          <a:prstGeom prst="rect">
            <a:avLst/>
          </a:prstGeom>
          <a:noFill/>
          <a:ln>
            <a:noFill/>
          </a:ln>
        </p:spPr>
      </p:pic>
      <p:pic>
        <p:nvPicPr>
          <p:cNvPr id="178" name="Google Shape;178;p28"/>
          <p:cNvPicPr preferRelativeResize="0"/>
          <p:nvPr/>
        </p:nvPicPr>
        <p:blipFill>
          <a:blip r:embed="rId6">
            <a:alphaModFix/>
          </a:blip>
          <a:stretch>
            <a:fillRect/>
          </a:stretch>
        </p:blipFill>
        <p:spPr>
          <a:xfrm>
            <a:off x="3928375" y="2857525"/>
            <a:ext cx="214476" cy="269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Densitas titik di sekitar Xk</a:t>
            </a:r>
            <a:endParaRPr/>
          </a:p>
        </p:txBody>
      </p:sp>
      <p:sp>
        <p:nvSpPr>
          <p:cNvPr id="184" name="Google Shape;184;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solidFill>
                <a:srgbClr val="000000"/>
              </a:solidFill>
            </a:endParaRPr>
          </a:p>
          <a:p>
            <a:pPr indent="0" lvl="0" marL="0" rtl="0" algn="l">
              <a:spcBef>
                <a:spcPts val="1600"/>
              </a:spcBef>
              <a:spcAft>
                <a:spcPts val="0"/>
              </a:spcAft>
              <a:buClr>
                <a:srgbClr val="000000"/>
              </a:buClr>
              <a:buSzPts val="1100"/>
              <a:buFont typeface="Arial"/>
              <a:buNone/>
            </a:pPr>
            <a:r>
              <a:t/>
            </a:r>
            <a:endParaRPr>
              <a:solidFill>
                <a:srgbClr val="000000"/>
              </a:solidFill>
            </a:endParaRPr>
          </a:p>
          <a:p>
            <a:pPr indent="0" lvl="0" marL="0" rtl="0" algn="l">
              <a:spcBef>
                <a:spcPts val="1600"/>
              </a:spcBef>
              <a:spcAft>
                <a:spcPts val="0"/>
              </a:spcAft>
              <a:buClr>
                <a:srgbClr val="000000"/>
              </a:buClr>
              <a:buSzPts val="1100"/>
              <a:buFont typeface="Arial"/>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     </a:t>
            </a:r>
            <a:r>
              <a:rPr lang="en">
                <a:solidFill>
                  <a:srgbClr val="000000"/>
                </a:solidFill>
              </a:rPr>
              <a:t>= titik yang terpilih sebagai pusat cluster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     = nilai densitas dari titik pusat cluster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     = konstanta positif</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185" name="Google Shape;185;p29"/>
          <p:cNvPicPr preferRelativeResize="0"/>
          <p:nvPr/>
        </p:nvPicPr>
        <p:blipFill>
          <a:blip r:embed="rId3">
            <a:alphaModFix/>
          </a:blip>
          <a:stretch>
            <a:fillRect/>
          </a:stretch>
        </p:blipFill>
        <p:spPr>
          <a:xfrm>
            <a:off x="733300" y="2881700"/>
            <a:ext cx="401091" cy="269825"/>
          </a:xfrm>
          <a:prstGeom prst="rect">
            <a:avLst/>
          </a:prstGeom>
          <a:noFill/>
          <a:ln>
            <a:noFill/>
          </a:ln>
        </p:spPr>
      </p:pic>
      <p:pic>
        <p:nvPicPr>
          <p:cNvPr id="186" name="Google Shape;186;p29"/>
          <p:cNvPicPr preferRelativeResize="0"/>
          <p:nvPr/>
        </p:nvPicPr>
        <p:blipFill>
          <a:blip r:embed="rId4">
            <a:alphaModFix/>
          </a:blip>
          <a:stretch>
            <a:fillRect/>
          </a:stretch>
        </p:blipFill>
        <p:spPr>
          <a:xfrm>
            <a:off x="2052638" y="1592913"/>
            <a:ext cx="5038725" cy="866775"/>
          </a:xfrm>
          <a:prstGeom prst="rect">
            <a:avLst/>
          </a:prstGeom>
          <a:noFill/>
          <a:ln>
            <a:noFill/>
          </a:ln>
        </p:spPr>
      </p:pic>
      <p:pic>
        <p:nvPicPr>
          <p:cNvPr id="187" name="Google Shape;187;p29"/>
          <p:cNvPicPr preferRelativeResize="0"/>
          <p:nvPr/>
        </p:nvPicPr>
        <p:blipFill>
          <a:blip r:embed="rId5">
            <a:alphaModFix/>
          </a:blip>
          <a:stretch>
            <a:fillRect/>
          </a:stretch>
        </p:blipFill>
        <p:spPr>
          <a:xfrm>
            <a:off x="750513" y="3227725"/>
            <a:ext cx="366685" cy="269825"/>
          </a:xfrm>
          <a:prstGeom prst="rect">
            <a:avLst/>
          </a:prstGeom>
          <a:noFill/>
          <a:ln>
            <a:noFill/>
          </a:ln>
        </p:spPr>
      </p:pic>
      <p:pic>
        <p:nvPicPr>
          <p:cNvPr id="188" name="Google Shape;188;p29"/>
          <p:cNvPicPr preferRelativeResize="0"/>
          <p:nvPr/>
        </p:nvPicPr>
        <p:blipFill>
          <a:blip r:embed="rId6">
            <a:alphaModFix/>
          </a:blip>
          <a:stretch>
            <a:fillRect/>
          </a:stretch>
        </p:blipFill>
        <p:spPr>
          <a:xfrm>
            <a:off x="798938" y="3573750"/>
            <a:ext cx="269825" cy="269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Accept Ratio &amp; Reject Ratio</a:t>
            </a:r>
            <a:endParaRPr/>
          </a:p>
        </p:txBody>
      </p:sp>
      <p:sp>
        <p:nvSpPr>
          <p:cNvPr id="194" name="Google Shape;194;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Sebagai faktor pembanding, dapat digunakan dua pecahan, yaitu:</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Accept Ratio; batas bawah di mana suatu kandidat pusat cluster diperbolehkan menjadi pusat cluster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Reject Ratio; batas atas di mana suatu kandidat pusat cluster tidak diperbolehkan menjadi pusat cluster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Rasio;       / </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     ; titik data dengan potensi tertinggi</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     ; potensi tertinggi suatu titik di awal iterasi</a:t>
            </a:r>
            <a:endParaRPr sz="1800">
              <a:solidFill>
                <a:srgbClr val="000000"/>
              </a:solidFill>
            </a:endParaRPr>
          </a:p>
        </p:txBody>
      </p:sp>
      <p:pic>
        <p:nvPicPr>
          <p:cNvPr id="195" name="Google Shape;195;p30"/>
          <p:cNvPicPr preferRelativeResize="0"/>
          <p:nvPr/>
        </p:nvPicPr>
        <p:blipFill>
          <a:blip r:embed="rId3">
            <a:alphaModFix/>
          </a:blip>
          <a:stretch>
            <a:fillRect/>
          </a:stretch>
        </p:blipFill>
        <p:spPr>
          <a:xfrm>
            <a:off x="1559875" y="3099575"/>
            <a:ext cx="284410" cy="269825"/>
          </a:xfrm>
          <a:prstGeom prst="rect">
            <a:avLst/>
          </a:prstGeom>
          <a:noFill/>
          <a:ln>
            <a:noFill/>
          </a:ln>
        </p:spPr>
      </p:pic>
      <p:pic>
        <p:nvPicPr>
          <p:cNvPr id="196" name="Google Shape;196;p30"/>
          <p:cNvPicPr preferRelativeResize="0"/>
          <p:nvPr/>
        </p:nvPicPr>
        <p:blipFill>
          <a:blip r:embed="rId4">
            <a:alphaModFix/>
          </a:blip>
          <a:stretch>
            <a:fillRect/>
          </a:stretch>
        </p:blipFill>
        <p:spPr>
          <a:xfrm>
            <a:off x="2012600" y="3099575"/>
            <a:ext cx="269825" cy="269825"/>
          </a:xfrm>
          <a:prstGeom prst="rect">
            <a:avLst/>
          </a:prstGeom>
          <a:noFill/>
          <a:ln>
            <a:noFill/>
          </a:ln>
        </p:spPr>
      </p:pic>
      <p:pic>
        <p:nvPicPr>
          <p:cNvPr id="197" name="Google Shape;197;p30"/>
          <p:cNvPicPr preferRelativeResize="0"/>
          <p:nvPr/>
        </p:nvPicPr>
        <p:blipFill>
          <a:blip r:embed="rId3">
            <a:alphaModFix/>
          </a:blip>
          <a:stretch>
            <a:fillRect/>
          </a:stretch>
        </p:blipFill>
        <p:spPr>
          <a:xfrm>
            <a:off x="1199275" y="3419925"/>
            <a:ext cx="284410" cy="269825"/>
          </a:xfrm>
          <a:prstGeom prst="rect">
            <a:avLst/>
          </a:prstGeom>
          <a:noFill/>
          <a:ln>
            <a:noFill/>
          </a:ln>
        </p:spPr>
      </p:pic>
      <p:pic>
        <p:nvPicPr>
          <p:cNvPr id="198" name="Google Shape;198;p30"/>
          <p:cNvPicPr preferRelativeResize="0"/>
          <p:nvPr/>
        </p:nvPicPr>
        <p:blipFill>
          <a:blip r:embed="rId4">
            <a:alphaModFix/>
          </a:blip>
          <a:stretch>
            <a:fillRect/>
          </a:stretch>
        </p:blipFill>
        <p:spPr>
          <a:xfrm>
            <a:off x="1206563" y="3770600"/>
            <a:ext cx="269825" cy="269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Accept Ratio &amp; Reject Ratio</a:t>
            </a:r>
            <a:endParaRPr/>
          </a:p>
        </p:txBody>
      </p:sp>
      <p:sp>
        <p:nvSpPr>
          <p:cNvPr id="204" name="Google Shape;204;p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Roboto"/>
              <a:buChar char="●"/>
            </a:pPr>
            <a:r>
              <a:rPr lang="en">
                <a:solidFill>
                  <a:srgbClr val="000000"/>
                </a:solidFill>
              </a:rPr>
              <a:t>Jika (Rasio &gt; Accept Ratio): titik data tersebut diterima sebagai pusat cluster</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Jika (Reject Ratio &lt; Rasio &lt;= Accept Ratio):</a:t>
            </a:r>
            <a:endParaRPr>
              <a:solidFill>
                <a:srgbClr val="000000"/>
              </a:solidFill>
            </a:endParaRPr>
          </a:p>
          <a:p>
            <a:pPr indent="-342900" lvl="1" marL="914400" marR="0" rtl="0" algn="l">
              <a:lnSpc>
                <a:spcPct val="115000"/>
              </a:lnSpc>
              <a:spcBef>
                <a:spcPts val="0"/>
              </a:spcBef>
              <a:spcAft>
                <a:spcPts val="0"/>
              </a:spcAft>
              <a:buClr>
                <a:srgbClr val="000000"/>
              </a:buClr>
              <a:buSzPts val="1800"/>
              <a:buChar char="○"/>
            </a:pPr>
            <a:r>
              <a:rPr lang="en" sz="1800">
                <a:solidFill>
                  <a:srgbClr val="000000"/>
                </a:solidFill>
              </a:rPr>
              <a:t>Jika (Rasio + jarak terdekat dengan pusat cluster lainnya &gt;= 1): diterima sebagai pusat cluster</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Jika (Rasio + jarak terdekat dengan pusat cluster lainnya &lt; 1): tidak diterima sebagai pusat cluster dan tidak akan dipertimbangkan untuk menjadi pusat cluster baru</a:t>
            </a:r>
            <a:endParaRPr sz="1800">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Jika (Rasio &lt;= Reject Ratio): iterasi diberhentikan karena sudah tidak ada lagi titik data yang akan dipertimbangkan untuk menjadi                         kandidat pusat cluster</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Ukuran Fuzzy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10000"/>
            <a:ext cx="4260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Algoritma Subtractive Clustering</a:t>
            </a:r>
            <a:endParaRPr/>
          </a:p>
        </p:txBody>
      </p:sp>
      <p:sp>
        <p:nvSpPr>
          <p:cNvPr id="210" name="Google Shape;210;p32"/>
          <p:cNvSpPr txBox="1"/>
          <p:nvPr>
            <p:ph idx="1" type="body"/>
          </p:nvPr>
        </p:nvSpPr>
        <p:spPr>
          <a:xfrm>
            <a:off x="804175" y="1723625"/>
            <a:ext cx="8520600" cy="28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Menggunakan data berikut:</a:t>
            </a:r>
            <a:endParaRPr>
              <a:solidFill>
                <a:srgbClr val="000000"/>
              </a:solidFill>
            </a:endParaRPr>
          </a:p>
          <a:p>
            <a:pPr indent="0" lvl="0" marL="457200" marR="0" rtl="0" algn="l">
              <a:lnSpc>
                <a:spcPct val="115000"/>
              </a:lnSpc>
              <a:spcBef>
                <a:spcPts val="1600"/>
              </a:spcBef>
              <a:spcAft>
                <a:spcPts val="1600"/>
              </a:spcAft>
              <a:buNone/>
            </a:pPr>
            <a:r>
              <a:t/>
            </a:r>
            <a:endParaRPr>
              <a:solidFill>
                <a:srgbClr val="000000"/>
              </a:solidFill>
            </a:endParaRPr>
          </a:p>
        </p:txBody>
      </p:sp>
      <p:pic>
        <p:nvPicPr>
          <p:cNvPr id="211" name="Google Shape;211;p32"/>
          <p:cNvPicPr preferRelativeResize="0"/>
          <p:nvPr/>
        </p:nvPicPr>
        <p:blipFill>
          <a:blip r:embed="rId3">
            <a:alphaModFix/>
          </a:blip>
          <a:stretch>
            <a:fillRect/>
          </a:stretch>
        </p:blipFill>
        <p:spPr>
          <a:xfrm>
            <a:off x="4359500" y="264775"/>
            <a:ext cx="3700676" cy="4676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Algoritma Subtractive Clustering</a:t>
            </a:r>
            <a:endParaRPr/>
          </a:p>
        </p:txBody>
      </p:sp>
      <p:sp>
        <p:nvSpPr>
          <p:cNvPr id="217" name="Google Shape;217;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rgbClr val="000000"/>
                </a:solidFill>
              </a:rPr>
              <a:t>Tentukan nilai:</a:t>
            </a:r>
            <a:endParaRPr>
              <a:solidFill>
                <a:srgbClr val="000000"/>
              </a:solidFill>
            </a:endParaRPr>
          </a:p>
          <a:p>
            <a:pPr indent="-342900" lvl="1" marL="914400" rtl="0" algn="l">
              <a:spcBef>
                <a:spcPts val="0"/>
              </a:spcBef>
              <a:spcAft>
                <a:spcPts val="0"/>
              </a:spcAft>
              <a:buClr>
                <a:srgbClr val="000000"/>
              </a:buClr>
              <a:buSzPts val="1800"/>
              <a:buAutoNum type="alphaLcPeriod"/>
            </a:pPr>
            <a:r>
              <a:rPr lang="en" sz="1800">
                <a:solidFill>
                  <a:srgbClr val="000000"/>
                </a:solidFill>
              </a:rPr>
              <a:t>rj (jari-jari setiap atribut data) = 0,3</a:t>
            </a:r>
            <a:endParaRPr sz="1800">
              <a:solidFill>
                <a:srgbClr val="000000"/>
              </a:solidFill>
            </a:endParaRPr>
          </a:p>
          <a:p>
            <a:pPr indent="-342900" lvl="1" marL="914400" rtl="0" algn="l">
              <a:spcBef>
                <a:spcPts val="0"/>
              </a:spcBef>
              <a:spcAft>
                <a:spcPts val="0"/>
              </a:spcAft>
              <a:buClr>
                <a:srgbClr val="000000"/>
              </a:buClr>
              <a:buSzPts val="1800"/>
              <a:buAutoNum type="alphaLcPeriod"/>
            </a:pPr>
            <a:r>
              <a:rPr lang="en" sz="1800">
                <a:solidFill>
                  <a:srgbClr val="000000"/>
                </a:solidFill>
              </a:rPr>
              <a:t>q (squash factor) = 0,5</a:t>
            </a:r>
            <a:endParaRPr sz="1800">
              <a:solidFill>
                <a:srgbClr val="000000"/>
              </a:solidFill>
            </a:endParaRPr>
          </a:p>
          <a:p>
            <a:pPr indent="-342900" lvl="1" marL="914400" rtl="0" algn="l">
              <a:spcBef>
                <a:spcPts val="0"/>
              </a:spcBef>
              <a:spcAft>
                <a:spcPts val="0"/>
              </a:spcAft>
              <a:buClr>
                <a:srgbClr val="000000"/>
              </a:buClr>
              <a:buSzPts val="1800"/>
              <a:buAutoNum type="alphaLcPeriod"/>
            </a:pPr>
            <a:r>
              <a:rPr lang="en" sz="1800">
                <a:solidFill>
                  <a:srgbClr val="000000"/>
                </a:solidFill>
              </a:rPr>
              <a:t>Accept_ratio = 0,15</a:t>
            </a:r>
            <a:endParaRPr sz="1800">
              <a:solidFill>
                <a:srgbClr val="000000"/>
              </a:solidFill>
            </a:endParaRPr>
          </a:p>
          <a:p>
            <a:pPr indent="-342900" lvl="1" marL="914400" rtl="0" algn="l">
              <a:spcBef>
                <a:spcPts val="0"/>
              </a:spcBef>
              <a:spcAft>
                <a:spcPts val="0"/>
              </a:spcAft>
              <a:buClr>
                <a:srgbClr val="000000"/>
              </a:buClr>
              <a:buSzPts val="1800"/>
              <a:buAutoNum type="alphaLcPeriod"/>
            </a:pPr>
            <a:r>
              <a:rPr lang="en" sz="1800">
                <a:solidFill>
                  <a:srgbClr val="000000"/>
                </a:solidFill>
              </a:rPr>
              <a:t>Reject_ratio = 1,25</a:t>
            </a:r>
            <a:endParaRPr sz="1800">
              <a:solidFill>
                <a:srgbClr val="000000"/>
              </a:solidFill>
            </a:endParaRPr>
          </a:p>
          <a:p>
            <a:pPr indent="-342900" lvl="1" marL="914400" rtl="0" algn="l">
              <a:spcBef>
                <a:spcPts val="0"/>
              </a:spcBef>
              <a:spcAft>
                <a:spcPts val="0"/>
              </a:spcAft>
              <a:buClr>
                <a:srgbClr val="000000"/>
              </a:buClr>
              <a:buSzPts val="1800"/>
              <a:buAutoNum type="alphaLcPeriod"/>
            </a:pPr>
            <a:r>
              <a:rPr lang="en" sz="1800">
                <a:solidFill>
                  <a:srgbClr val="000000"/>
                </a:solidFill>
              </a:rPr>
              <a:t>XMin (minimum data diperbolehkan) = [0; 0; 0; 0]</a:t>
            </a:r>
            <a:endParaRPr sz="1800">
              <a:solidFill>
                <a:srgbClr val="000000"/>
              </a:solidFill>
            </a:endParaRPr>
          </a:p>
          <a:p>
            <a:pPr indent="-342900" lvl="1" marL="914400" rtl="0" algn="l">
              <a:spcBef>
                <a:spcPts val="0"/>
              </a:spcBef>
              <a:spcAft>
                <a:spcPts val="0"/>
              </a:spcAft>
              <a:buClr>
                <a:srgbClr val="000000"/>
              </a:buClr>
              <a:buSzPts val="1800"/>
              <a:buAutoNum type="alphaLcPeriod"/>
            </a:pPr>
            <a:r>
              <a:rPr lang="en" sz="1800">
                <a:solidFill>
                  <a:srgbClr val="000000"/>
                </a:solidFill>
              </a:rPr>
              <a:t>XMax (maksimum data diperbolehkan) = [50.000.000; 70.000.000; 120; 50.000.000]</a:t>
            </a:r>
            <a:endParaRPr sz="18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Algoritma Subtractive Clustering</a:t>
            </a:r>
            <a:endParaRPr/>
          </a:p>
        </p:txBody>
      </p:sp>
      <p:sp>
        <p:nvSpPr>
          <p:cNvPr id="223" name="Google Shape;223;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000000"/>
                </a:solidFill>
              </a:rPr>
              <a:t>2. Normalisasi (Rumus)</a:t>
            </a:r>
            <a:endParaRPr>
              <a:solidFill>
                <a:srgbClr val="000000"/>
              </a:solidFill>
            </a:endParaRPr>
          </a:p>
          <a:p>
            <a:pPr indent="0" lvl="0" marL="0" marR="0" rtl="0" algn="l">
              <a:lnSpc>
                <a:spcPct val="115000"/>
              </a:lnSpc>
              <a:spcBef>
                <a:spcPts val="1600"/>
              </a:spcBef>
              <a:spcAft>
                <a:spcPts val="1600"/>
              </a:spcAft>
              <a:buNone/>
            </a:pPr>
            <a:r>
              <a:t/>
            </a:r>
            <a:endParaRPr>
              <a:solidFill>
                <a:srgbClr val="000000"/>
              </a:solidFill>
            </a:endParaRPr>
          </a:p>
        </p:txBody>
      </p:sp>
      <p:pic>
        <p:nvPicPr>
          <p:cNvPr id="224" name="Google Shape;224;p34"/>
          <p:cNvPicPr preferRelativeResize="0"/>
          <p:nvPr/>
        </p:nvPicPr>
        <p:blipFill>
          <a:blip r:embed="rId3">
            <a:alphaModFix/>
          </a:blip>
          <a:stretch>
            <a:fillRect/>
          </a:stretch>
        </p:blipFill>
        <p:spPr>
          <a:xfrm>
            <a:off x="2633650" y="2119300"/>
            <a:ext cx="3876675" cy="904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Algoritma Subtractive Clustering</a:t>
            </a:r>
            <a:endParaRPr/>
          </a:p>
        </p:txBody>
      </p:sp>
      <p:sp>
        <p:nvSpPr>
          <p:cNvPr id="230" name="Google Shape;230;p3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000000"/>
                </a:solidFill>
              </a:rPr>
              <a:t>2. Normalisasi (Hasil)</a:t>
            </a:r>
            <a:endParaRPr>
              <a:solidFill>
                <a:srgbClr val="000000"/>
              </a:solidFill>
            </a:endParaRPr>
          </a:p>
          <a:p>
            <a:pPr indent="0" lvl="0" marL="0" marR="0" rtl="0" algn="l">
              <a:lnSpc>
                <a:spcPct val="115000"/>
              </a:lnSpc>
              <a:spcBef>
                <a:spcPts val="1600"/>
              </a:spcBef>
              <a:spcAft>
                <a:spcPts val="1600"/>
              </a:spcAft>
              <a:buNone/>
            </a:pPr>
            <a:r>
              <a:t/>
            </a:r>
            <a:endParaRPr>
              <a:solidFill>
                <a:srgbClr val="000000"/>
              </a:solidFill>
            </a:endParaRPr>
          </a:p>
        </p:txBody>
      </p:sp>
      <p:pic>
        <p:nvPicPr>
          <p:cNvPr id="231" name="Google Shape;231;p35"/>
          <p:cNvPicPr preferRelativeResize="0"/>
          <p:nvPr/>
        </p:nvPicPr>
        <p:blipFill>
          <a:blip r:embed="rId3">
            <a:alphaModFix/>
          </a:blip>
          <a:stretch>
            <a:fillRect/>
          </a:stretch>
        </p:blipFill>
        <p:spPr>
          <a:xfrm>
            <a:off x="311700" y="1696425"/>
            <a:ext cx="4843900" cy="2975126"/>
          </a:xfrm>
          <a:prstGeom prst="rect">
            <a:avLst/>
          </a:prstGeom>
          <a:noFill/>
          <a:ln>
            <a:noFill/>
          </a:ln>
        </p:spPr>
      </p:pic>
      <p:pic>
        <p:nvPicPr>
          <p:cNvPr id="232" name="Google Shape;232;p35"/>
          <p:cNvPicPr preferRelativeResize="0"/>
          <p:nvPr/>
        </p:nvPicPr>
        <p:blipFill rotWithShape="1">
          <a:blip r:embed="rId4">
            <a:alphaModFix/>
          </a:blip>
          <a:srcRect b="0" l="0" r="0" t="2210"/>
          <a:stretch/>
        </p:blipFill>
        <p:spPr>
          <a:xfrm>
            <a:off x="6030100" y="314650"/>
            <a:ext cx="2802200" cy="46184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Algoritma Subtractive Clustering</a:t>
            </a:r>
            <a:endParaRPr/>
          </a:p>
        </p:txBody>
      </p:sp>
      <p:sp>
        <p:nvSpPr>
          <p:cNvPr id="238" name="Google Shape;238;p36"/>
          <p:cNvSpPr txBox="1"/>
          <p:nvPr>
            <p:ph idx="1" type="body"/>
          </p:nvPr>
        </p:nvSpPr>
        <p:spPr>
          <a:xfrm>
            <a:off x="393775" y="1175150"/>
            <a:ext cx="8520600" cy="3339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000000"/>
                </a:solidFill>
              </a:rPr>
              <a:t>3</a:t>
            </a:r>
            <a:r>
              <a:rPr lang="en">
                <a:solidFill>
                  <a:srgbClr val="000000"/>
                </a:solidFill>
              </a:rPr>
              <a:t>. Tentukan posisi awal tiap titik data (Rumus)</a:t>
            </a:r>
            <a:endParaRPr>
              <a:solidFill>
                <a:srgbClr val="000000"/>
              </a:solidFill>
            </a:endParaRPr>
          </a:p>
          <a:p>
            <a:pPr indent="0" lvl="0" marL="0" marR="0" rtl="0" algn="l">
              <a:lnSpc>
                <a:spcPct val="115000"/>
              </a:lnSpc>
              <a:spcBef>
                <a:spcPts val="1600"/>
              </a:spcBef>
              <a:spcAft>
                <a:spcPts val="1600"/>
              </a:spcAft>
              <a:buNone/>
            </a:pPr>
            <a:r>
              <a:t/>
            </a:r>
            <a:endParaRPr>
              <a:solidFill>
                <a:srgbClr val="000000"/>
              </a:solidFill>
            </a:endParaRPr>
          </a:p>
        </p:txBody>
      </p:sp>
      <p:pic>
        <p:nvPicPr>
          <p:cNvPr id="239" name="Google Shape;239;p36"/>
          <p:cNvPicPr preferRelativeResize="0"/>
          <p:nvPr/>
        </p:nvPicPr>
        <p:blipFill>
          <a:blip r:embed="rId3">
            <a:alphaModFix/>
          </a:blip>
          <a:stretch>
            <a:fillRect/>
          </a:stretch>
        </p:blipFill>
        <p:spPr>
          <a:xfrm>
            <a:off x="311701" y="1664088"/>
            <a:ext cx="4558798" cy="3170826"/>
          </a:xfrm>
          <a:prstGeom prst="rect">
            <a:avLst/>
          </a:prstGeom>
          <a:noFill/>
          <a:ln>
            <a:noFill/>
          </a:ln>
        </p:spPr>
      </p:pic>
      <p:pic>
        <p:nvPicPr>
          <p:cNvPr id="240" name="Google Shape;240;p36"/>
          <p:cNvPicPr preferRelativeResize="0"/>
          <p:nvPr/>
        </p:nvPicPr>
        <p:blipFill>
          <a:blip r:embed="rId4">
            <a:alphaModFix/>
          </a:blip>
          <a:stretch>
            <a:fillRect/>
          </a:stretch>
        </p:blipFill>
        <p:spPr>
          <a:xfrm>
            <a:off x="5004325" y="2078813"/>
            <a:ext cx="3285800" cy="2341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Algoritma Subtractive Clustering</a:t>
            </a:r>
            <a:endParaRPr/>
          </a:p>
        </p:txBody>
      </p:sp>
      <p:sp>
        <p:nvSpPr>
          <p:cNvPr id="246" name="Google Shape;246;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000000"/>
                </a:solidFill>
              </a:rPr>
              <a:t>3. Tentukan posisi awal tiap titik data (hasil)</a:t>
            </a:r>
            <a:endParaRPr>
              <a:solidFill>
                <a:srgbClr val="000000"/>
              </a:solidFill>
            </a:endParaRPr>
          </a:p>
          <a:p>
            <a:pPr indent="0" lvl="0" marL="0" marR="0" rtl="0" algn="l">
              <a:lnSpc>
                <a:spcPct val="115000"/>
              </a:lnSpc>
              <a:spcBef>
                <a:spcPts val="1600"/>
              </a:spcBef>
              <a:spcAft>
                <a:spcPts val="1600"/>
              </a:spcAft>
              <a:buNone/>
            </a:pPr>
            <a:r>
              <a:t/>
            </a:r>
            <a:endParaRPr>
              <a:solidFill>
                <a:srgbClr val="000000"/>
              </a:solidFill>
            </a:endParaRPr>
          </a:p>
        </p:txBody>
      </p:sp>
      <p:pic>
        <p:nvPicPr>
          <p:cNvPr id="247" name="Google Shape;247;p37"/>
          <p:cNvPicPr preferRelativeResize="0"/>
          <p:nvPr/>
        </p:nvPicPr>
        <p:blipFill>
          <a:blip r:embed="rId3">
            <a:alphaModFix/>
          </a:blip>
          <a:stretch>
            <a:fillRect/>
          </a:stretch>
        </p:blipFill>
        <p:spPr>
          <a:xfrm>
            <a:off x="1375750" y="1762300"/>
            <a:ext cx="3950626" cy="2995976"/>
          </a:xfrm>
          <a:prstGeom prst="rect">
            <a:avLst/>
          </a:prstGeom>
          <a:noFill/>
          <a:ln>
            <a:noFill/>
          </a:ln>
        </p:spPr>
      </p:pic>
      <p:pic>
        <p:nvPicPr>
          <p:cNvPr id="248" name="Google Shape;248;p37"/>
          <p:cNvPicPr preferRelativeResize="0"/>
          <p:nvPr/>
        </p:nvPicPr>
        <p:blipFill rotWithShape="1">
          <a:blip r:embed="rId4">
            <a:alphaModFix/>
          </a:blip>
          <a:srcRect b="2066" l="0" r="0" t="0"/>
          <a:stretch/>
        </p:blipFill>
        <p:spPr>
          <a:xfrm>
            <a:off x="6389075" y="78675"/>
            <a:ext cx="949150" cy="48832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Algoritma Subtractive Clustering</a:t>
            </a:r>
            <a:endParaRPr/>
          </a:p>
        </p:txBody>
      </p:sp>
      <p:sp>
        <p:nvSpPr>
          <p:cNvPr id="254" name="Google Shape;254;p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000000"/>
                </a:solidFill>
              </a:rPr>
              <a:t>3. Tentukan posisi awal tiap titik data (hasil)</a:t>
            </a:r>
            <a:endParaRPr>
              <a:solidFill>
                <a:srgbClr val="000000"/>
              </a:solidFill>
            </a:endParaRPr>
          </a:p>
          <a:p>
            <a:pPr indent="0" lvl="0" marL="0" marR="0" rtl="0" algn="l">
              <a:lnSpc>
                <a:spcPct val="115000"/>
              </a:lnSpc>
              <a:spcBef>
                <a:spcPts val="1600"/>
              </a:spcBef>
              <a:spcAft>
                <a:spcPts val="1600"/>
              </a:spcAft>
              <a:buNone/>
            </a:pPr>
            <a:r>
              <a:t/>
            </a:r>
            <a:endParaRPr>
              <a:solidFill>
                <a:srgbClr val="000000"/>
              </a:solidFill>
            </a:endParaRPr>
          </a:p>
        </p:txBody>
      </p:sp>
      <p:pic>
        <p:nvPicPr>
          <p:cNvPr id="255" name="Google Shape;255;p38"/>
          <p:cNvPicPr preferRelativeResize="0"/>
          <p:nvPr/>
        </p:nvPicPr>
        <p:blipFill>
          <a:blip r:embed="rId3">
            <a:alphaModFix/>
          </a:blip>
          <a:stretch>
            <a:fillRect/>
          </a:stretch>
        </p:blipFill>
        <p:spPr>
          <a:xfrm>
            <a:off x="311700" y="1830275"/>
            <a:ext cx="6344600" cy="2338899"/>
          </a:xfrm>
          <a:prstGeom prst="rect">
            <a:avLst/>
          </a:prstGeom>
          <a:noFill/>
          <a:ln>
            <a:noFill/>
          </a:ln>
        </p:spPr>
      </p:pic>
      <p:pic>
        <p:nvPicPr>
          <p:cNvPr id="256" name="Google Shape;256;p38"/>
          <p:cNvPicPr preferRelativeResize="0"/>
          <p:nvPr/>
        </p:nvPicPr>
        <p:blipFill>
          <a:blip r:embed="rId4">
            <a:alphaModFix/>
          </a:blip>
          <a:stretch>
            <a:fillRect/>
          </a:stretch>
        </p:blipFill>
        <p:spPr>
          <a:xfrm>
            <a:off x="6656300" y="78663"/>
            <a:ext cx="1744551" cy="4986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Algoritma Subtractive Clustering</a:t>
            </a:r>
            <a:endParaRPr/>
          </a:p>
        </p:txBody>
      </p:sp>
      <p:sp>
        <p:nvSpPr>
          <p:cNvPr id="262" name="Google Shape;262;p39"/>
          <p:cNvSpPr txBox="1"/>
          <p:nvPr>
            <p:ph idx="1" type="body"/>
          </p:nvPr>
        </p:nvSpPr>
        <p:spPr>
          <a:xfrm>
            <a:off x="311700" y="1229875"/>
            <a:ext cx="8520600" cy="4782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00"/>
                </a:solidFill>
              </a:rPr>
              <a:t>	Dari ke-30 potensi tersebut, didapatkan:</a:t>
            </a:r>
            <a:endParaRPr>
              <a:solidFill>
                <a:srgbClr val="000000"/>
              </a:solidFill>
            </a:endParaRPr>
          </a:p>
        </p:txBody>
      </p:sp>
      <p:sp>
        <p:nvSpPr>
          <p:cNvPr id="263" name="Google Shape;263;p39"/>
          <p:cNvSpPr txBox="1"/>
          <p:nvPr>
            <p:ph idx="1" type="body"/>
          </p:nvPr>
        </p:nvSpPr>
        <p:spPr>
          <a:xfrm>
            <a:off x="439900" y="1708075"/>
            <a:ext cx="3771600" cy="3339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Char char="●"/>
            </a:pPr>
            <a:r>
              <a:rPr lang="en">
                <a:solidFill>
                  <a:srgbClr val="000000"/>
                </a:solidFill>
              </a:rPr>
              <a:t>Vektor V = X10</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V1 = X10-1 = 0,5120</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V2 = X10-2 = 0,5457</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V3 = X10-3 = 0,3583</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V4 = X10-4 = 0,2650</a:t>
            </a:r>
            <a:endParaRPr>
              <a:solidFill>
                <a:srgbClr val="000000"/>
              </a:solidFill>
            </a:endParaRPr>
          </a:p>
          <a:p>
            <a:pPr indent="0" lvl="0" marL="0" marR="0" rtl="0" algn="l">
              <a:lnSpc>
                <a:spcPct val="115000"/>
              </a:lnSpc>
              <a:spcBef>
                <a:spcPts val="1600"/>
              </a:spcBef>
              <a:spcAft>
                <a:spcPts val="1600"/>
              </a:spcAft>
              <a:buNone/>
            </a:pPr>
            <a:r>
              <a:t/>
            </a:r>
            <a:endParaRPr>
              <a:solidFill>
                <a:srgbClr val="000000"/>
              </a:solidFill>
            </a:endParaRPr>
          </a:p>
        </p:txBody>
      </p:sp>
      <p:sp>
        <p:nvSpPr>
          <p:cNvPr id="264" name="Google Shape;264;p39"/>
          <p:cNvSpPr txBox="1"/>
          <p:nvPr>
            <p:ph idx="1" type="body"/>
          </p:nvPr>
        </p:nvSpPr>
        <p:spPr>
          <a:xfrm>
            <a:off x="4416650" y="1708075"/>
            <a:ext cx="3771600" cy="3339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Char char="●"/>
            </a:pPr>
            <a:r>
              <a:rPr lang="en">
                <a:solidFill>
                  <a:srgbClr val="000000"/>
                </a:solidFill>
              </a:rPr>
              <a:t>M = 5,74</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Z = 5,74</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Rasio = Z / M = 5,74 / 5,74 = 1</a:t>
            </a:r>
            <a:endParaRPr>
              <a:solidFill>
                <a:srgbClr val="000000"/>
              </a:solidFill>
            </a:endParaRPr>
          </a:p>
          <a:p>
            <a:pPr indent="0" lvl="0" marL="0" marR="0" rtl="0" algn="l">
              <a:lnSpc>
                <a:spcPct val="115000"/>
              </a:lnSpc>
              <a:spcBef>
                <a:spcPts val="1600"/>
              </a:spcBef>
              <a:spcAft>
                <a:spcPts val="1600"/>
              </a:spcAft>
              <a:buNone/>
            </a:pPr>
            <a:r>
              <a:t/>
            </a:r>
            <a:endParaRPr>
              <a:solidFill>
                <a:srgbClr val="000000"/>
              </a:solidFill>
            </a:endParaRPr>
          </a:p>
        </p:txBody>
      </p:sp>
      <p:sp>
        <p:nvSpPr>
          <p:cNvPr id="265" name="Google Shape;265;p39"/>
          <p:cNvSpPr txBox="1"/>
          <p:nvPr>
            <p:ph idx="1" type="body"/>
          </p:nvPr>
        </p:nvSpPr>
        <p:spPr>
          <a:xfrm>
            <a:off x="439900" y="3463875"/>
            <a:ext cx="8520600" cy="936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a:solidFill>
                  <a:srgbClr val="000000"/>
                </a:solidFill>
              </a:rPr>
              <a:t>Karena rasio yang didapat (1) lebih dari accept ratio (0,5), maka calon pusat cluster akan diterima sebagai pusat cluster</a:t>
            </a:r>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0"/>
          <p:cNvSpPr txBox="1"/>
          <p:nvPr>
            <p:ph idx="1" type="body"/>
          </p:nvPr>
        </p:nvSpPr>
        <p:spPr>
          <a:xfrm>
            <a:off x="311700" y="1229875"/>
            <a:ext cx="4305300" cy="183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solidFill>
                  <a:srgbClr val="000000"/>
                </a:solidFill>
              </a:rPr>
              <a:t>Potensi baru dihitung seperti cara sebelumnya, dengan terlebih dahulu mencari pengurangan potensi di tiap tiap titik data.</a:t>
            </a:r>
            <a:endParaRPr>
              <a:solidFill>
                <a:srgbClr val="000000"/>
              </a:solidFill>
            </a:endParaRPr>
          </a:p>
          <a:p>
            <a:pPr indent="0" lvl="0" marL="0" rtl="0" algn="l">
              <a:lnSpc>
                <a:spcPct val="100000"/>
              </a:lnSpc>
              <a:spcBef>
                <a:spcPts val="0"/>
              </a:spcBef>
              <a:spcAft>
                <a:spcPts val="0"/>
              </a:spcAft>
              <a:buClr>
                <a:srgbClr val="000000"/>
              </a:buClr>
              <a:buSzPts val="1100"/>
              <a:buFont typeface="Arial"/>
              <a:buNone/>
            </a:pPr>
            <a:r>
              <a:rPr lang="en">
                <a:solidFill>
                  <a:srgbClr val="000000"/>
                </a:solidFill>
              </a:rPr>
              <a:t>Potensi Baru(D) = (Gambar di samping)</a:t>
            </a:r>
            <a:endParaRPr>
              <a:solidFill>
                <a:srgbClr val="000000"/>
              </a:solidFill>
            </a:endParaRPr>
          </a:p>
          <a:p>
            <a:pPr indent="0" lvl="0" marL="0" rtl="0" algn="l">
              <a:lnSpc>
                <a:spcPct val="100000"/>
              </a:lnSpc>
              <a:spcBef>
                <a:spcPts val="0"/>
              </a:spcBef>
              <a:spcAft>
                <a:spcPts val="0"/>
              </a:spcAft>
              <a:buClr>
                <a:srgbClr val="000000"/>
              </a:buClr>
              <a:buSzPts val="1100"/>
              <a:buFont typeface="Arial"/>
              <a:buNone/>
            </a:pPr>
            <a:r>
              <a:t/>
            </a:r>
            <a:endParaRPr>
              <a:solidFill>
                <a:srgbClr val="000000"/>
              </a:solidFill>
            </a:endParaRPr>
          </a:p>
          <a:p>
            <a:pPr indent="0" lvl="0" marL="0" rtl="0" algn="l">
              <a:spcBef>
                <a:spcPts val="0"/>
              </a:spcBef>
              <a:spcAft>
                <a:spcPts val="1600"/>
              </a:spcAft>
              <a:buNone/>
            </a:pPr>
            <a:r>
              <a:t/>
            </a:r>
            <a:endParaRPr>
              <a:solidFill>
                <a:srgbClr val="000000"/>
              </a:solidFill>
            </a:endParaRPr>
          </a:p>
        </p:txBody>
      </p:sp>
      <p:pic>
        <p:nvPicPr>
          <p:cNvPr id="272" name="Google Shape;272;p40"/>
          <p:cNvPicPr preferRelativeResize="0"/>
          <p:nvPr/>
        </p:nvPicPr>
        <p:blipFill>
          <a:blip r:embed="rId3">
            <a:alphaModFix/>
          </a:blip>
          <a:stretch>
            <a:fillRect/>
          </a:stretch>
        </p:blipFill>
        <p:spPr>
          <a:xfrm>
            <a:off x="5078250" y="1146548"/>
            <a:ext cx="2627325" cy="3566300"/>
          </a:xfrm>
          <a:prstGeom prst="rect">
            <a:avLst/>
          </a:prstGeom>
          <a:noFill/>
          <a:ln>
            <a:noFill/>
          </a:ln>
        </p:spPr>
      </p:pic>
      <p:sp>
        <p:nvSpPr>
          <p:cNvPr id="273" name="Google Shape;273;p40"/>
          <p:cNvSpPr txBox="1"/>
          <p:nvPr/>
        </p:nvSpPr>
        <p:spPr>
          <a:xfrm>
            <a:off x="341100" y="2916450"/>
            <a:ext cx="4230900" cy="23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b="1" lang="en" sz="1800">
                <a:latin typeface="Roboto"/>
                <a:ea typeface="Roboto"/>
                <a:cs typeface="Roboto"/>
                <a:sym typeface="Roboto"/>
              </a:rPr>
              <a:t>Potensi tertinggi</a:t>
            </a:r>
            <a:r>
              <a:rPr lang="en" sz="1800">
                <a:latin typeface="Roboto"/>
                <a:ea typeface="Roboto"/>
                <a:cs typeface="Roboto"/>
                <a:sym typeface="Roboto"/>
              </a:rPr>
              <a:t> terletak pada </a:t>
            </a:r>
            <a:r>
              <a:rPr b="1" lang="en" sz="1800">
                <a:latin typeface="Roboto"/>
                <a:ea typeface="Roboto"/>
                <a:cs typeface="Roboto"/>
                <a:sym typeface="Roboto"/>
              </a:rPr>
              <a:t>data ke 25</a:t>
            </a:r>
            <a:r>
              <a:rPr lang="en" sz="1800">
                <a:latin typeface="Roboto"/>
                <a:ea typeface="Roboto"/>
                <a:cs typeface="Roboto"/>
                <a:sym typeface="Roboto"/>
              </a:rPr>
              <a:t> yaitu sebesar 1,88.</a:t>
            </a:r>
            <a:endParaRPr sz="18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latin typeface="Roboto"/>
                <a:ea typeface="Roboto"/>
                <a:cs typeface="Roboto"/>
                <a:sym typeface="Roboto"/>
              </a:rPr>
              <a:t>Hal ini berarti data ke 25 terpilih menjadi </a:t>
            </a:r>
            <a:r>
              <a:rPr b="1" lang="en" sz="1800">
                <a:latin typeface="Roboto"/>
                <a:ea typeface="Roboto"/>
                <a:cs typeface="Roboto"/>
                <a:sym typeface="Roboto"/>
              </a:rPr>
              <a:t>calon pusat cluster</a:t>
            </a:r>
            <a:r>
              <a:rPr lang="en" sz="1800">
                <a:latin typeface="Roboto"/>
                <a:ea typeface="Roboto"/>
                <a:cs typeface="Roboto"/>
                <a:sym typeface="Roboto"/>
              </a:rPr>
              <a:t>.</a:t>
            </a:r>
            <a:endParaRPr sz="18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txBox="1"/>
          <p:nvPr>
            <p:ph idx="1" type="body"/>
          </p:nvPr>
        </p:nvSpPr>
        <p:spPr>
          <a:xfrm>
            <a:off x="3098250" y="1210850"/>
            <a:ext cx="57342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Iterasi ke-3 :</a:t>
            </a:r>
            <a:endParaRPr>
              <a:solidFill>
                <a:srgbClr val="000000"/>
              </a:solidFill>
            </a:endParaRPr>
          </a:p>
          <a:p>
            <a:pPr indent="0" lvl="0" marL="0" rtl="0" algn="l">
              <a:lnSpc>
                <a:spcPct val="100000"/>
              </a:lnSpc>
              <a:spcBef>
                <a:spcPts val="0"/>
              </a:spcBef>
              <a:spcAft>
                <a:spcPts val="0"/>
              </a:spcAft>
              <a:buNone/>
            </a:pPr>
            <a:r>
              <a:rPr lang="en">
                <a:solidFill>
                  <a:srgbClr val="000000"/>
                </a:solidFill>
              </a:rPr>
              <a:t>Rasio = 0,33 [diperoleh dari Z/M = (1,88)/(5,74) = 0,33]</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a:solidFill>
                  <a:srgbClr val="000000"/>
                </a:solidFill>
              </a:rPr>
              <a:t>Rasio &lt; accept ratio</a:t>
            </a:r>
            <a:endParaRPr>
              <a:solidFill>
                <a:srgbClr val="000000"/>
              </a:solidFill>
            </a:endParaRPr>
          </a:p>
          <a:p>
            <a:pPr indent="0" lvl="0" marL="0" rtl="0" algn="l">
              <a:lnSpc>
                <a:spcPct val="100000"/>
              </a:lnSpc>
              <a:spcBef>
                <a:spcPts val="0"/>
              </a:spcBef>
              <a:spcAft>
                <a:spcPts val="0"/>
              </a:spcAft>
              <a:buNone/>
            </a:pPr>
            <a:r>
              <a:rPr lang="en">
                <a:solidFill>
                  <a:srgbClr val="000000"/>
                </a:solidFill>
              </a:rPr>
              <a:t>Rasio &gt; reject ratio</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a:solidFill>
                  <a:srgbClr val="000000"/>
                </a:solidFill>
              </a:rPr>
              <a:t>[karena rasio = 0,33 &lt; Accept ratio = 0,5 dan rasio = 0,33 &gt; Reject ratio – 0,15; maka calon pusat cluster(data ke 25) baru akan diterima sebagai pusat cluster yang sudah ada].</a:t>
            </a:r>
            <a:endParaRPr>
              <a:solidFill>
                <a:srgbClr val="000000"/>
              </a:solidFill>
            </a:endParaRPr>
          </a:p>
          <a:p>
            <a:pPr indent="0" lvl="0" marL="0" rtl="0" algn="l">
              <a:lnSpc>
                <a:spcPct val="100000"/>
              </a:lnSpc>
              <a:spcBef>
                <a:spcPts val="0"/>
              </a:spcBef>
              <a:spcAft>
                <a:spcPts val="0"/>
              </a:spcAft>
              <a:buClr>
                <a:srgbClr val="000000"/>
              </a:buClr>
              <a:buSzPts val="1100"/>
              <a:buFont typeface="Arial"/>
              <a:buNone/>
            </a:pPr>
            <a:r>
              <a:t/>
            </a:r>
            <a:endParaRPr>
              <a:solidFill>
                <a:srgbClr val="000000"/>
              </a:solidFill>
            </a:endParaRPr>
          </a:p>
        </p:txBody>
      </p:sp>
      <p:sp>
        <p:nvSpPr>
          <p:cNvPr id="280" name="Google Shape;280;p41"/>
          <p:cNvSpPr txBox="1"/>
          <p:nvPr/>
        </p:nvSpPr>
        <p:spPr>
          <a:xfrm>
            <a:off x="311700" y="1210850"/>
            <a:ext cx="3342300" cy="21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Vektor V = X</a:t>
            </a:r>
            <a:r>
              <a:rPr baseline="-25000" lang="en" sz="1800">
                <a:latin typeface="Roboto"/>
                <a:ea typeface="Roboto"/>
                <a:cs typeface="Roboto"/>
                <a:sym typeface="Roboto"/>
              </a:rPr>
              <a:t>25</a:t>
            </a:r>
            <a:r>
              <a:rPr lang="en" sz="1800">
                <a:latin typeface="Roboto"/>
                <a:ea typeface="Roboto"/>
                <a:cs typeface="Roboto"/>
                <a:sym typeface="Roboto"/>
              </a:rPr>
              <a:t>, yaitu:</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V</a:t>
            </a:r>
            <a:r>
              <a:rPr baseline="-25000" lang="en" sz="1800">
                <a:latin typeface="Roboto"/>
                <a:ea typeface="Roboto"/>
                <a:cs typeface="Roboto"/>
                <a:sym typeface="Roboto"/>
              </a:rPr>
              <a:t>1</a:t>
            </a:r>
            <a:r>
              <a:rPr lang="en" sz="1800">
                <a:latin typeface="Roboto"/>
                <a:ea typeface="Roboto"/>
                <a:cs typeface="Roboto"/>
                <a:sym typeface="Roboto"/>
              </a:rPr>
              <a:t>­ – X</a:t>
            </a:r>
            <a:r>
              <a:rPr baseline="-25000" lang="en" sz="1800">
                <a:latin typeface="Roboto"/>
                <a:ea typeface="Roboto"/>
                <a:cs typeface="Roboto"/>
                <a:sym typeface="Roboto"/>
              </a:rPr>
              <a:t>25-1</a:t>
            </a:r>
            <a:r>
              <a:rPr lang="en" sz="1800">
                <a:latin typeface="Roboto"/>
                <a:ea typeface="Roboto"/>
                <a:cs typeface="Roboto"/>
                <a:sym typeface="Roboto"/>
              </a:rPr>
              <a:t> = 0,7450;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V</a:t>
            </a:r>
            <a:r>
              <a:rPr baseline="-25000" lang="en" sz="1800">
                <a:latin typeface="Roboto"/>
                <a:ea typeface="Roboto"/>
                <a:cs typeface="Roboto"/>
                <a:sym typeface="Roboto"/>
              </a:rPr>
              <a:t>2</a:t>
            </a:r>
            <a:r>
              <a:rPr lang="en" sz="1800">
                <a:latin typeface="Roboto"/>
                <a:ea typeface="Roboto"/>
                <a:cs typeface="Roboto"/>
                <a:sym typeface="Roboto"/>
              </a:rPr>
              <a:t> = X</a:t>
            </a:r>
            <a:r>
              <a:rPr baseline="-25000" lang="en" sz="1800">
                <a:latin typeface="Roboto"/>
                <a:ea typeface="Roboto"/>
                <a:cs typeface="Roboto"/>
                <a:sym typeface="Roboto"/>
              </a:rPr>
              <a:t>25-2</a:t>
            </a:r>
            <a:r>
              <a:rPr lang="en" sz="1800">
                <a:latin typeface="Roboto"/>
                <a:ea typeface="Roboto"/>
                <a:cs typeface="Roboto"/>
                <a:sym typeface="Roboto"/>
              </a:rPr>
              <a:t> = 0,7286;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V</a:t>
            </a:r>
            <a:r>
              <a:rPr baseline="-25000" lang="en" sz="1800">
                <a:latin typeface="Roboto"/>
                <a:ea typeface="Roboto"/>
                <a:cs typeface="Roboto"/>
                <a:sym typeface="Roboto"/>
              </a:rPr>
              <a:t>3</a:t>
            </a:r>
            <a:r>
              <a:rPr lang="en" sz="1800">
                <a:latin typeface="Roboto"/>
                <a:ea typeface="Roboto"/>
                <a:cs typeface="Roboto"/>
                <a:sym typeface="Roboto"/>
              </a:rPr>
              <a:t> = X</a:t>
            </a:r>
            <a:r>
              <a:rPr baseline="-25000" lang="en" sz="1800">
                <a:latin typeface="Roboto"/>
                <a:ea typeface="Roboto"/>
                <a:cs typeface="Roboto"/>
                <a:sym typeface="Roboto"/>
              </a:rPr>
              <a:t>25-3</a:t>
            </a:r>
            <a:r>
              <a:rPr lang="en" sz="1800">
                <a:latin typeface="Roboto"/>
                <a:ea typeface="Roboto"/>
                <a:cs typeface="Roboto"/>
                <a:sym typeface="Roboto"/>
              </a:rPr>
              <a:t> = 0,5667;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V</a:t>
            </a:r>
            <a:r>
              <a:rPr baseline="-25000" lang="en" sz="1800">
                <a:latin typeface="Roboto"/>
                <a:ea typeface="Roboto"/>
                <a:cs typeface="Roboto"/>
                <a:sym typeface="Roboto"/>
              </a:rPr>
              <a:t>4</a:t>
            </a:r>
            <a:r>
              <a:rPr lang="en" sz="1800">
                <a:latin typeface="Roboto"/>
                <a:ea typeface="Roboto"/>
                <a:cs typeface="Roboto"/>
                <a:sym typeface="Roboto"/>
              </a:rPr>
              <a:t> = X</a:t>
            </a:r>
            <a:r>
              <a:rPr baseline="-25000" lang="en" sz="1800">
                <a:latin typeface="Roboto"/>
                <a:ea typeface="Roboto"/>
                <a:cs typeface="Roboto"/>
                <a:sym typeface="Roboto"/>
              </a:rPr>
              <a:t>25-4</a:t>
            </a:r>
            <a:r>
              <a:rPr lang="en" sz="1800">
                <a:latin typeface="Roboto"/>
                <a:ea typeface="Roboto"/>
                <a:cs typeface="Roboto"/>
                <a:sym typeface="Roboto"/>
              </a:rPr>
              <a:t> = 0,3706;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serta nilai Z = 1,88</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Ukuran Fuzzy</a:t>
            </a:r>
            <a:endParaRPr/>
          </a:p>
        </p:txBody>
      </p:sp>
      <p:sp>
        <p:nvSpPr>
          <p:cNvPr id="97" name="Google Shape;97;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Secara umum, ukuran kekaburan (fuzzy) dapat ditulis:</a:t>
            </a:r>
            <a:endParaRPr>
              <a:solidFill>
                <a:srgbClr val="000000"/>
              </a:solidFill>
            </a:endParaRPr>
          </a:p>
          <a:p>
            <a:pPr indent="0" lvl="0" marL="0" rtl="0" algn="ctr">
              <a:spcBef>
                <a:spcPts val="1600"/>
              </a:spcBef>
              <a:spcAft>
                <a:spcPts val="0"/>
              </a:spcAft>
              <a:buNone/>
            </a:pPr>
            <a:r>
              <a:rPr lang="en" sz="3000">
                <a:solidFill>
                  <a:srgbClr val="000000"/>
                </a:solidFill>
              </a:rPr>
              <a:t>f:P(X) → R</a:t>
            </a:r>
            <a:endParaRPr sz="3000">
              <a:solidFill>
                <a:srgbClr val="000000"/>
              </a:solidFill>
            </a:endParaRPr>
          </a:p>
          <a:p>
            <a:pPr indent="0" lvl="0" marL="0" rtl="0" algn="l">
              <a:spcBef>
                <a:spcPts val="1600"/>
              </a:spcBef>
              <a:spcAft>
                <a:spcPts val="0"/>
              </a:spcAft>
              <a:buNone/>
            </a:pPr>
            <a:r>
              <a:rPr lang="en">
                <a:solidFill>
                  <a:srgbClr val="000000"/>
                </a:solidFill>
              </a:rPr>
              <a:t>Dengan</a:t>
            </a:r>
            <a:endParaRPr>
              <a:solidFill>
                <a:srgbClr val="000000"/>
              </a:solidFill>
            </a:endParaRPr>
          </a:p>
          <a:p>
            <a:pPr indent="0" lvl="0" marL="0" rtl="0" algn="l">
              <a:spcBef>
                <a:spcPts val="1600"/>
              </a:spcBef>
              <a:spcAft>
                <a:spcPts val="0"/>
              </a:spcAft>
              <a:buNone/>
            </a:pPr>
            <a:r>
              <a:rPr lang="en">
                <a:solidFill>
                  <a:srgbClr val="000000"/>
                </a:solidFill>
              </a:rPr>
              <a:t>	P(X) = himpunan semua subset dari X</a:t>
            </a:r>
            <a:endParaRPr>
              <a:solidFill>
                <a:srgbClr val="000000"/>
              </a:solidFill>
            </a:endParaRPr>
          </a:p>
          <a:p>
            <a:pPr indent="0" lvl="0" marL="0" rtl="0" algn="l">
              <a:spcBef>
                <a:spcPts val="1600"/>
              </a:spcBef>
              <a:spcAft>
                <a:spcPts val="1600"/>
              </a:spcAft>
              <a:buNone/>
            </a:pPr>
            <a:r>
              <a:rPr lang="en">
                <a:solidFill>
                  <a:srgbClr val="000000"/>
                </a:solidFill>
              </a:rPr>
              <a:t>	f(A) = fungsi yang memetakan subset A ke karakteristik fuzzynya</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2"/>
          <p:cNvSpPr txBox="1"/>
          <p:nvPr/>
        </p:nvSpPr>
        <p:spPr>
          <a:xfrm>
            <a:off x="311700" y="1071375"/>
            <a:ext cx="80424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latin typeface="Roboto"/>
                <a:ea typeface="Roboto"/>
                <a:cs typeface="Roboto"/>
                <a:sym typeface="Roboto"/>
              </a:rPr>
              <a:t>Untuk itu dikerjakan langkah langkah sebagai berikut:</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Md = -1;</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Kerjakan untuk i = 1 sampai i = 2:</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287" name="Google Shape;287;p42"/>
          <p:cNvPicPr preferRelativeResize="0"/>
          <p:nvPr/>
        </p:nvPicPr>
        <p:blipFill>
          <a:blip r:embed="rId3">
            <a:alphaModFix/>
          </a:blip>
          <a:stretch>
            <a:fillRect/>
          </a:stretch>
        </p:blipFill>
        <p:spPr>
          <a:xfrm>
            <a:off x="904788" y="2086288"/>
            <a:ext cx="3152775" cy="1143000"/>
          </a:xfrm>
          <a:prstGeom prst="rect">
            <a:avLst/>
          </a:prstGeom>
          <a:noFill/>
          <a:ln>
            <a:noFill/>
          </a:ln>
        </p:spPr>
      </p:pic>
      <p:sp>
        <p:nvSpPr>
          <p:cNvPr id="288" name="Google Shape;288;p42"/>
          <p:cNvSpPr txBox="1"/>
          <p:nvPr/>
        </p:nvSpPr>
        <p:spPr>
          <a:xfrm>
            <a:off x="4411450" y="1478500"/>
            <a:ext cx="4481100" cy="60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Jika (Md &lt;0) atau (Sd</a:t>
            </a:r>
            <a:r>
              <a:rPr baseline="-25000" lang="en" sz="1800">
                <a:latin typeface="Roboto"/>
                <a:ea typeface="Roboto"/>
                <a:cs typeface="Roboto"/>
                <a:sym typeface="Roboto"/>
              </a:rPr>
              <a:t>i</a:t>
            </a:r>
            <a:r>
              <a:rPr lang="en" sz="1800">
                <a:latin typeface="Roboto"/>
                <a:ea typeface="Roboto"/>
                <a:cs typeface="Roboto"/>
                <a:sym typeface="Roboto"/>
              </a:rPr>
              <a:t> &lt; Md), maka Md = Sd;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Dapat dihitung:</a:t>
            </a:r>
            <a:endParaRPr sz="1800">
              <a:latin typeface="Roboto"/>
              <a:ea typeface="Roboto"/>
              <a:cs typeface="Roboto"/>
              <a:sym typeface="Roboto"/>
            </a:endParaRPr>
          </a:p>
        </p:txBody>
      </p:sp>
      <p:pic>
        <p:nvPicPr>
          <p:cNvPr id="289" name="Google Shape;289;p42"/>
          <p:cNvPicPr preferRelativeResize="0"/>
          <p:nvPr/>
        </p:nvPicPr>
        <p:blipFill>
          <a:blip r:embed="rId4">
            <a:alphaModFix/>
          </a:blip>
          <a:stretch>
            <a:fillRect/>
          </a:stretch>
        </p:blipFill>
        <p:spPr>
          <a:xfrm>
            <a:off x="4989338" y="2476475"/>
            <a:ext cx="2586901" cy="1975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3"/>
          <p:cNvSpPr txBox="1"/>
          <p:nvPr>
            <p:ph idx="1" type="body"/>
          </p:nvPr>
        </p:nvSpPr>
        <p:spPr>
          <a:xfrm>
            <a:off x="311700" y="410000"/>
            <a:ext cx="5303400" cy="41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rPr>
              <a:t>Karena (Sd2 &gt; Md), maka Md tidak berubah = 1,5815</a:t>
            </a:r>
            <a:endParaRPr>
              <a:solidFill>
                <a:srgbClr val="000000"/>
              </a:solidFill>
            </a:endParaRPr>
          </a:p>
          <a:p>
            <a:pPr indent="0" lvl="0" marL="0" rtl="0" algn="l">
              <a:spcBef>
                <a:spcPts val="1600"/>
              </a:spcBef>
              <a:spcAft>
                <a:spcPts val="0"/>
              </a:spcAft>
              <a:buClr>
                <a:srgbClr val="000000"/>
              </a:buClr>
              <a:buSzPts val="1100"/>
              <a:buFont typeface="Arial"/>
              <a:buNone/>
            </a:pPr>
            <a:r>
              <a:rPr lang="en">
                <a:solidFill>
                  <a:srgbClr val="000000"/>
                </a:solidFill>
              </a:rPr>
              <a:t>Smd = √Md;</a:t>
            </a:r>
            <a:endParaRPr>
              <a:solidFill>
                <a:srgbClr val="000000"/>
              </a:solidFill>
            </a:endParaRPr>
          </a:p>
          <a:p>
            <a:pPr indent="0" lvl="0" marL="0" rtl="0" algn="l">
              <a:spcBef>
                <a:spcPts val="1600"/>
              </a:spcBef>
              <a:spcAft>
                <a:spcPts val="0"/>
              </a:spcAft>
              <a:buClr>
                <a:srgbClr val="000000"/>
              </a:buClr>
              <a:buSzPts val="1100"/>
              <a:buFont typeface="Arial"/>
              <a:buNone/>
            </a:pPr>
            <a:r>
              <a:rPr lang="en">
                <a:solidFill>
                  <a:srgbClr val="000000"/>
                </a:solidFill>
              </a:rPr>
              <a:t>Smd = √(1,5815)  = 1,2575</a:t>
            </a:r>
            <a:endParaRPr>
              <a:solidFill>
                <a:srgbClr val="000000"/>
              </a:solidFill>
            </a:endParaRPr>
          </a:p>
          <a:p>
            <a:pPr indent="0" lvl="0" marL="0" rtl="0" algn="l">
              <a:spcBef>
                <a:spcPts val="1600"/>
              </a:spcBef>
              <a:spcAft>
                <a:spcPts val="0"/>
              </a:spcAft>
              <a:buClr>
                <a:srgbClr val="000000"/>
              </a:buClr>
              <a:buSzPts val="1100"/>
              <a:buFont typeface="Arial"/>
              <a:buNone/>
            </a:pPr>
            <a:r>
              <a:rPr lang="en">
                <a:solidFill>
                  <a:srgbClr val="000000"/>
                </a:solidFill>
              </a:rPr>
              <a:t>Jarak terdekat data ke-25 dengan pusat cluster (Mds) = 1,2575</a:t>
            </a:r>
            <a:endParaRPr>
              <a:solidFill>
                <a:srgbClr val="000000"/>
              </a:solidFill>
            </a:endParaRPr>
          </a:p>
          <a:p>
            <a:pPr indent="0" lvl="0" marL="0" rtl="0" algn="l">
              <a:spcBef>
                <a:spcPts val="1600"/>
              </a:spcBef>
              <a:spcAft>
                <a:spcPts val="0"/>
              </a:spcAft>
              <a:buClr>
                <a:srgbClr val="000000"/>
              </a:buClr>
              <a:buSzPts val="1100"/>
              <a:buFont typeface="Arial"/>
              <a:buNone/>
            </a:pPr>
            <a:r>
              <a:rPr lang="en">
                <a:solidFill>
                  <a:srgbClr val="000000"/>
                </a:solidFill>
              </a:rPr>
              <a:t>Rasio + Mds &gt;= 1 --&gt; Kondisi = 1</a:t>
            </a:r>
            <a:endParaRPr>
              <a:solidFill>
                <a:srgbClr val="000000"/>
              </a:solidFill>
            </a:endParaRPr>
          </a:p>
          <a:p>
            <a:pPr indent="0" lvl="0" marL="0" rtl="0" algn="l">
              <a:spcBef>
                <a:spcPts val="1600"/>
              </a:spcBef>
              <a:spcAft>
                <a:spcPts val="1600"/>
              </a:spcAft>
              <a:buClr>
                <a:srgbClr val="000000"/>
              </a:buClr>
              <a:buSzPts val="1100"/>
              <a:buFont typeface="Arial"/>
              <a:buNone/>
            </a:pPr>
            <a:r>
              <a:rPr lang="en">
                <a:solidFill>
                  <a:srgbClr val="000000"/>
                </a:solidFill>
              </a:rPr>
              <a:t>[Karena Rasio + Mds &gt;= 1, maka data ke 25 diterima sebagai pusat kluster baru]</a:t>
            </a:r>
            <a:endParaRPr/>
          </a:p>
        </p:txBody>
      </p:sp>
      <p:pic>
        <p:nvPicPr>
          <p:cNvPr id="295" name="Google Shape;295;p43"/>
          <p:cNvPicPr preferRelativeResize="0"/>
          <p:nvPr/>
        </p:nvPicPr>
        <p:blipFill>
          <a:blip r:embed="rId3">
            <a:alphaModFix/>
          </a:blip>
          <a:stretch>
            <a:fillRect/>
          </a:stretch>
        </p:blipFill>
        <p:spPr>
          <a:xfrm>
            <a:off x="5698563" y="1229875"/>
            <a:ext cx="3133725" cy="3048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4"/>
          <p:cNvSpPr txBox="1"/>
          <p:nvPr>
            <p:ph idx="1" type="body"/>
          </p:nvPr>
        </p:nvSpPr>
        <p:spPr>
          <a:xfrm>
            <a:off x="311700" y="1229875"/>
            <a:ext cx="4260300" cy="13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rPr>
              <a:t>Jumlah Cluster = 3</a:t>
            </a:r>
            <a:endParaRPr>
              <a:solidFill>
                <a:srgbClr val="000000"/>
              </a:solidFill>
            </a:endParaRPr>
          </a:p>
          <a:p>
            <a:pPr indent="0" lvl="0" marL="0" rtl="0" algn="l">
              <a:spcBef>
                <a:spcPts val="1600"/>
              </a:spcBef>
              <a:spcAft>
                <a:spcPts val="0"/>
              </a:spcAft>
              <a:buClr>
                <a:srgbClr val="000000"/>
              </a:buClr>
              <a:buSzPts val="1100"/>
              <a:buFont typeface="Arial"/>
              <a:buNone/>
            </a:pPr>
            <a:r>
              <a:rPr lang="en">
                <a:solidFill>
                  <a:srgbClr val="000000"/>
                </a:solidFill>
              </a:rPr>
              <a:t>Pusat Cluster: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302" name="Google Shape;302;p44"/>
          <p:cNvPicPr preferRelativeResize="0"/>
          <p:nvPr/>
        </p:nvPicPr>
        <p:blipFill>
          <a:blip r:embed="rId3">
            <a:alphaModFix/>
          </a:blip>
          <a:stretch>
            <a:fillRect/>
          </a:stretch>
        </p:blipFill>
        <p:spPr>
          <a:xfrm>
            <a:off x="417013" y="2224075"/>
            <a:ext cx="2352675" cy="695325"/>
          </a:xfrm>
          <a:prstGeom prst="rect">
            <a:avLst/>
          </a:prstGeom>
          <a:noFill/>
          <a:ln>
            <a:noFill/>
          </a:ln>
        </p:spPr>
      </p:pic>
      <p:sp>
        <p:nvSpPr>
          <p:cNvPr id="303" name="Google Shape;303;p44"/>
          <p:cNvSpPr txBox="1"/>
          <p:nvPr/>
        </p:nvSpPr>
        <p:spPr>
          <a:xfrm>
            <a:off x="3202550" y="1229875"/>
            <a:ext cx="41946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Potensi baru dicari dengan cara yang sama dengan cara sebelumnya</a:t>
            </a:r>
            <a:endParaRPr sz="1800">
              <a:latin typeface="Roboto"/>
              <a:ea typeface="Roboto"/>
              <a:cs typeface="Roboto"/>
              <a:sym typeface="Roboto"/>
            </a:endParaRPr>
          </a:p>
        </p:txBody>
      </p:sp>
      <p:pic>
        <p:nvPicPr>
          <p:cNvPr id="304" name="Google Shape;304;p44"/>
          <p:cNvPicPr preferRelativeResize="0"/>
          <p:nvPr/>
        </p:nvPicPr>
        <p:blipFill>
          <a:blip r:embed="rId4">
            <a:alphaModFix/>
          </a:blip>
          <a:stretch>
            <a:fillRect/>
          </a:stretch>
        </p:blipFill>
        <p:spPr>
          <a:xfrm>
            <a:off x="3301350" y="1976400"/>
            <a:ext cx="2438400" cy="1390650"/>
          </a:xfrm>
          <a:prstGeom prst="rect">
            <a:avLst/>
          </a:prstGeom>
          <a:noFill/>
          <a:ln>
            <a:noFill/>
          </a:ln>
        </p:spPr>
      </p:pic>
      <p:pic>
        <p:nvPicPr>
          <p:cNvPr id="305" name="Google Shape;305;p44"/>
          <p:cNvPicPr preferRelativeResize="0"/>
          <p:nvPr/>
        </p:nvPicPr>
        <p:blipFill>
          <a:blip r:embed="rId5">
            <a:alphaModFix/>
          </a:blip>
          <a:stretch>
            <a:fillRect/>
          </a:stretch>
        </p:blipFill>
        <p:spPr>
          <a:xfrm>
            <a:off x="7260175" y="1372550"/>
            <a:ext cx="828675" cy="1933575"/>
          </a:xfrm>
          <a:prstGeom prst="rect">
            <a:avLst/>
          </a:prstGeom>
          <a:noFill/>
          <a:ln>
            <a:noFill/>
          </a:ln>
        </p:spPr>
      </p:pic>
      <p:pic>
        <p:nvPicPr>
          <p:cNvPr id="306" name="Google Shape;306;p44"/>
          <p:cNvPicPr preferRelativeResize="0"/>
          <p:nvPr/>
        </p:nvPicPr>
        <p:blipFill>
          <a:blip r:embed="rId6">
            <a:alphaModFix/>
          </a:blip>
          <a:stretch>
            <a:fillRect/>
          </a:stretch>
        </p:blipFill>
        <p:spPr>
          <a:xfrm>
            <a:off x="8088850" y="1372550"/>
            <a:ext cx="828675" cy="2867025"/>
          </a:xfrm>
          <a:prstGeom prst="rect">
            <a:avLst/>
          </a:prstGeom>
          <a:noFill/>
          <a:ln>
            <a:noFill/>
          </a:ln>
        </p:spPr>
      </p:pic>
      <p:pic>
        <p:nvPicPr>
          <p:cNvPr id="307" name="Google Shape;307;p44"/>
          <p:cNvPicPr preferRelativeResize="0"/>
          <p:nvPr/>
        </p:nvPicPr>
        <p:blipFill>
          <a:blip r:embed="rId7">
            <a:alphaModFix/>
          </a:blip>
          <a:stretch>
            <a:fillRect/>
          </a:stretch>
        </p:blipFill>
        <p:spPr>
          <a:xfrm>
            <a:off x="3301350" y="3442500"/>
            <a:ext cx="4267200" cy="49596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Potensi tertinggi terletak pada data ke-12, yaitu sebesar 1,81</a:t>
            </a:r>
            <a:endParaRPr>
              <a:solidFill>
                <a:srgbClr val="000000"/>
              </a:solidFill>
            </a:endParaRPr>
          </a:p>
          <a:p>
            <a:pPr indent="0" lvl="0" marL="0" rtl="0" algn="l">
              <a:spcBef>
                <a:spcPts val="1600"/>
              </a:spcBef>
              <a:spcAft>
                <a:spcPts val="0"/>
              </a:spcAft>
              <a:buNone/>
            </a:pPr>
            <a:r>
              <a:rPr lang="en">
                <a:solidFill>
                  <a:srgbClr val="000000"/>
                </a:solidFill>
              </a:rPr>
              <a:t>Maka data ke-12 menjadi calon pusat cluster</a:t>
            </a:r>
            <a:endParaRPr>
              <a:solidFill>
                <a:srgbClr val="000000"/>
              </a:solidFill>
            </a:endParaRPr>
          </a:p>
          <a:p>
            <a:pPr indent="0" lvl="0" marL="0" rtl="0" algn="l">
              <a:spcBef>
                <a:spcPts val="1600"/>
              </a:spcBef>
              <a:spcAft>
                <a:spcPts val="0"/>
              </a:spcAft>
              <a:buNone/>
            </a:pPr>
            <a:r>
              <a:rPr lang="en">
                <a:solidFill>
                  <a:srgbClr val="000000"/>
                </a:solidFill>
              </a:rPr>
              <a:t>Vektor V = X</a:t>
            </a:r>
            <a:r>
              <a:rPr baseline="-25000" lang="en">
                <a:solidFill>
                  <a:srgbClr val="000000"/>
                </a:solidFill>
              </a:rPr>
              <a:t>12</a:t>
            </a:r>
            <a:r>
              <a:rPr lang="en">
                <a:solidFill>
                  <a:srgbClr val="000000"/>
                </a:solidFill>
              </a:rPr>
              <a:t>, yaitu:</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V</a:t>
            </a:r>
            <a:r>
              <a:rPr baseline="-25000" lang="en">
                <a:solidFill>
                  <a:srgbClr val="000000"/>
                </a:solidFill>
              </a:rPr>
              <a:t>1</a:t>
            </a:r>
            <a:r>
              <a:rPr lang="en">
                <a:solidFill>
                  <a:srgbClr val="000000"/>
                </a:solidFill>
              </a:rPr>
              <a:t>=X</a:t>
            </a:r>
            <a:r>
              <a:rPr baseline="-25000" lang="en">
                <a:solidFill>
                  <a:srgbClr val="000000"/>
                </a:solidFill>
              </a:rPr>
              <a:t>12-1</a:t>
            </a:r>
            <a:r>
              <a:rPr lang="en">
                <a:solidFill>
                  <a:srgbClr val="000000"/>
                </a:solidFill>
              </a:rPr>
              <a:t> = 0,3800;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V</a:t>
            </a:r>
            <a:r>
              <a:rPr baseline="-25000" lang="en">
                <a:solidFill>
                  <a:srgbClr val="000000"/>
                </a:solidFill>
              </a:rPr>
              <a:t>2</a:t>
            </a:r>
            <a:r>
              <a:rPr lang="en">
                <a:solidFill>
                  <a:srgbClr val="000000"/>
                </a:solidFill>
              </a:rPr>
              <a:t> = X</a:t>
            </a:r>
            <a:r>
              <a:rPr baseline="-25000" lang="en">
                <a:solidFill>
                  <a:srgbClr val="000000"/>
                </a:solidFill>
              </a:rPr>
              <a:t>12-2</a:t>
            </a:r>
            <a:r>
              <a:rPr lang="en">
                <a:solidFill>
                  <a:srgbClr val="000000"/>
                </a:solidFill>
              </a:rPr>
              <a:t> = 0,3571;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V</a:t>
            </a:r>
            <a:r>
              <a:rPr baseline="-25000" lang="en">
                <a:solidFill>
                  <a:srgbClr val="000000"/>
                </a:solidFill>
              </a:rPr>
              <a:t>3</a:t>
            </a:r>
            <a:r>
              <a:rPr lang="en">
                <a:solidFill>
                  <a:srgbClr val="000000"/>
                </a:solidFill>
              </a:rPr>
              <a:t> = X</a:t>
            </a:r>
            <a:r>
              <a:rPr baseline="-25000" lang="en">
                <a:solidFill>
                  <a:srgbClr val="000000"/>
                </a:solidFill>
              </a:rPr>
              <a:t>12-3</a:t>
            </a:r>
            <a:r>
              <a:rPr lang="en">
                <a:solidFill>
                  <a:srgbClr val="000000"/>
                </a:solidFill>
              </a:rPr>
              <a:t> = 0,3417; dan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V</a:t>
            </a:r>
            <a:r>
              <a:rPr baseline="-25000" lang="en">
                <a:solidFill>
                  <a:srgbClr val="000000"/>
                </a:solidFill>
              </a:rPr>
              <a:t>4</a:t>
            </a:r>
            <a:r>
              <a:rPr lang="en">
                <a:solidFill>
                  <a:srgbClr val="000000"/>
                </a:solidFill>
              </a:rPr>
              <a:t> = X</a:t>
            </a:r>
            <a:r>
              <a:rPr baseline="-25000" lang="en">
                <a:solidFill>
                  <a:srgbClr val="000000"/>
                </a:solidFill>
              </a:rPr>
              <a:t>12-4</a:t>
            </a:r>
            <a:r>
              <a:rPr lang="en">
                <a:solidFill>
                  <a:srgbClr val="000000"/>
                </a:solidFill>
              </a:rPr>
              <a:t> = 0,1270;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serta nilai Z = 1,81.</a:t>
            </a:r>
            <a:endParaRPr>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6"/>
          <p:cNvSpPr txBox="1"/>
          <p:nvPr>
            <p:ph idx="1" type="body"/>
          </p:nvPr>
        </p:nvSpPr>
        <p:spPr>
          <a:xfrm>
            <a:off x="311700" y="1229875"/>
            <a:ext cx="2286900" cy="25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Iterasi ke 4</a:t>
            </a:r>
            <a:endParaRPr/>
          </a:p>
          <a:p>
            <a:pPr indent="0" lvl="0" marL="0" rtl="0" algn="l">
              <a:spcBef>
                <a:spcPts val="1600"/>
              </a:spcBef>
              <a:spcAft>
                <a:spcPts val="0"/>
              </a:spcAft>
              <a:buClr>
                <a:srgbClr val="000000"/>
              </a:buClr>
              <a:buSzPts val="1100"/>
              <a:buFont typeface="Arial"/>
              <a:buNone/>
            </a:pPr>
            <a:r>
              <a:rPr lang="en"/>
              <a:t>Rasio = 0,32</a:t>
            </a:r>
            <a:endParaRPr/>
          </a:p>
          <a:p>
            <a:pPr indent="0" lvl="0" marL="0" rtl="0" algn="l">
              <a:spcBef>
                <a:spcPts val="1600"/>
              </a:spcBef>
              <a:spcAft>
                <a:spcPts val="0"/>
              </a:spcAft>
              <a:buClr>
                <a:srgbClr val="000000"/>
              </a:buClr>
              <a:buSzPts val="1100"/>
              <a:buFont typeface="Arial"/>
              <a:buNone/>
            </a:pPr>
            <a:r>
              <a:rPr lang="en"/>
              <a:t>[diperoleh dari Z/M = (1,81)/(5,74) = 0,32]</a:t>
            </a:r>
            <a:endParaRPr/>
          </a:p>
          <a:p>
            <a:pPr indent="0" lvl="0" marL="0" rtl="0" algn="l">
              <a:spcBef>
                <a:spcPts val="1600"/>
              </a:spcBef>
              <a:spcAft>
                <a:spcPts val="0"/>
              </a:spcAft>
              <a:buClr>
                <a:srgbClr val="000000"/>
              </a:buClr>
              <a:buSzPts val="1100"/>
              <a:buFont typeface="Arial"/>
              <a:buNone/>
            </a:pPr>
            <a:r>
              <a:rPr lang="en"/>
              <a:t>Rasio &lt; Accept Ratio</a:t>
            </a:r>
            <a:endParaRPr/>
          </a:p>
          <a:p>
            <a:pPr indent="0" lvl="0" marL="0" rtl="0" algn="l">
              <a:spcBef>
                <a:spcPts val="1600"/>
              </a:spcBef>
              <a:spcAft>
                <a:spcPts val="1600"/>
              </a:spcAft>
              <a:buNone/>
            </a:pPr>
            <a:r>
              <a:rPr lang="en"/>
              <a:t>Rasio &gt; Reject Ratio </a:t>
            </a:r>
            <a:endParaRPr/>
          </a:p>
        </p:txBody>
      </p:sp>
      <p:sp>
        <p:nvSpPr>
          <p:cNvPr id="320" name="Google Shape;320;p46"/>
          <p:cNvSpPr txBox="1"/>
          <p:nvPr>
            <p:ph idx="1" type="body"/>
          </p:nvPr>
        </p:nvSpPr>
        <p:spPr>
          <a:xfrm>
            <a:off x="2784950" y="1200188"/>
            <a:ext cx="2286900" cy="102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Cari jarak terpendek data ke-12 atau V terhadap 3 pusat cluster yang sudah ada.</a:t>
            </a:r>
            <a:endParaRPr/>
          </a:p>
        </p:txBody>
      </p:sp>
      <p:sp>
        <p:nvSpPr>
          <p:cNvPr id="321" name="Google Shape;321;p46"/>
          <p:cNvSpPr txBox="1"/>
          <p:nvPr>
            <p:ph idx="1" type="body"/>
          </p:nvPr>
        </p:nvSpPr>
        <p:spPr>
          <a:xfrm>
            <a:off x="2784950" y="3079250"/>
            <a:ext cx="3231900" cy="15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Jarak terdekat data ke 12 dengan pusat cluster </a:t>
            </a:r>
            <a:endParaRPr/>
          </a:p>
          <a:p>
            <a:pPr indent="0" lvl="0" marL="0" rtl="0" algn="l">
              <a:spcBef>
                <a:spcPts val="1600"/>
              </a:spcBef>
              <a:spcAft>
                <a:spcPts val="0"/>
              </a:spcAft>
              <a:buNone/>
            </a:pPr>
            <a:r>
              <a:rPr lang="en"/>
              <a:t>(Mds) = 0,67 Rasio + Mds &lt; 1 </a:t>
            </a:r>
            <a:endParaRPr/>
          </a:p>
          <a:p>
            <a:pPr indent="0" lvl="0" marL="0" rtl="0" algn="l">
              <a:spcBef>
                <a:spcPts val="1600"/>
              </a:spcBef>
              <a:spcAft>
                <a:spcPts val="0"/>
              </a:spcAft>
              <a:buNone/>
            </a:pPr>
            <a:r>
              <a:rPr lang="en"/>
              <a:t>--&gt; Kondisi = 2</a:t>
            </a:r>
            <a:endParaRPr/>
          </a:p>
          <a:p>
            <a:pPr indent="0" lvl="0" marL="0" rtl="0" algn="l">
              <a:spcBef>
                <a:spcPts val="1600"/>
              </a:spcBef>
              <a:spcAft>
                <a:spcPts val="1600"/>
              </a:spcAft>
              <a:buNone/>
            </a:pPr>
            <a:r>
              <a:t/>
            </a:r>
            <a:endParaRPr/>
          </a:p>
        </p:txBody>
      </p:sp>
      <p:sp>
        <p:nvSpPr>
          <p:cNvPr id="322" name="Google Shape;322;p46"/>
          <p:cNvSpPr txBox="1"/>
          <p:nvPr>
            <p:ph idx="1" type="body"/>
          </p:nvPr>
        </p:nvSpPr>
        <p:spPr>
          <a:xfrm>
            <a:off x="5969875" y="1200200"/>
            <a:ext cx="2483700" cy="14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Rasio + Mds &lt; 1 maka, </a:t>
            </a:r>
            <a:endParaRPr/>
          </a:p>
          <a:p>
            <a:pPr indent="-342900" lvl="0" marL="457200" rtl="0" algn="l">
              <a:spcBef>
                <a:spcPts val="1600"/>
              </a:spcBef>
              <a:spcAft>
                <a:spcPts val="0"/>
              </a:spcAft>
              <a:buSzPts val="1800"/>
              <a:buChar char="●"/>
            </a:pPr>
            <a:r>
              <a:rPr lang="en"/>
              <a:t>data ke 12 selain tidak diterima sebagai pusat cluster</a:t>
            </a:r>
            <a:endParaRPr/>
          </a:p>
          <a:p>
            <a:pPr indent="-342900" lvl="0" marL="457200" rtl="0" algn="l">
              <a:spcBef>
                <a:spcPts val="0"/>
              </a:spcBef>
              <a:spcAft>
                <a:spcPts val="0"/>
              </a:spcAft>
              <a:buSzPts val="1800"/>
              <a:buChar char="●"/>
            </a:pPr>
            <a:r>
              <a:rPr b="1" lang="en"/>
              <a:t>potensi nya juga akan di set = 0</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7"/>
          <p:cNvSpPr txBox="1"/>
          <p:nvPr>
            <p:ph idx="1" type="body"/>
          </p:nvPr>
        </p:nvSpPr>
        <p:spPr>
          <a:xfrm>
            <a:off x="311700" y="1176500"/>
            <a:ext cx="2639700" cy="42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Cari lagi potensi baru</a:t>
            </a:r>
            <a:endParaRPr/>
          </a:p>
        </p:txBody>
      </p:sp>
      <p:pic>
        <p:nvPicPr>
          <p:cNvPr id="329" name="Google Shape;329;p47"/>
          <p:cNvPicPr preferRelativeResize="0"/>
          <p:nvPr/>
        </p:nvPicPr>
        <p:blipFill>
          <a:blip r:embed="rId3">
            <a:alphaModFix/>
          </a:blip>
          <a:stretch>
            <a:fillRect/>
          </a:stretch>
        </p:blipFill>
        <p:spPr>
          <a:xfrm>
            <a:off x="473250" y="1604000"/>
            <a:ext cx="2199850" cy="3115050"/>
          </a:xfrm>
          <a:prstGeom prst="rect">
            <a:avLst/>
          </a:prstGeom>
          <a:noFill/>
          <a:ln>
            <a:noFill/>
          </a:ln>
        </p:spPr>
      </p:pic>
      <p:pic>
        <p:nvPicPr>
          <p:cNvPr id="330" name="Google Shape;330;p47"/>
          <p:cNvPicPr preferRelativeResize="0"/>
          <p:nvPr/>
        </p:nvPicPr>
        <p:blipFill>
          <a:blip r:embed="rId4">
            <a:alphaModFix/>
          </a:blip>
          <a:stretch>
            <a:fillRect/>
          </a:stretch>
        </p:blipFill>
        <p:spPr>
          <a:xfrm>
            <a:off x="2900625" y="1425276"/>
            <a:ext cx="2639700" cy="3293774"/>
          </a:xfrm>
          <a:prstGeom prst="rect">
            <a:avLst/>
          </a:prstGeom>
          <a:noFill/>
          <a:ln>
            <a:noFill/>
          </a:ln>
        </p:spPr>
      </p:pic>
      <p:pic>
        <p:nvPicPr>
          <p:cNvPr id="331" name="Google Shape;331;p47"/>
          <p:cNvPicPr preferRelativeResize="0"/>
          <p:nvPr/>
        </p:nvPicPr>
        <p:blipFill>
          <a:blip r:embed="rId5">
            <a:alphaModFix/>
          </a:blip>
          <a:stretch>
            <a:fillRect/>
          </a:stretch>
        </p:blipFill>
        <p:spPr>
          <a:xfrm>
            <a:off x="5714500" y="1425275"/>
            <a:ext cx="3298875" cy="19622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8" name="Google Shape;338;p48"/>
          <p:cNvPicPr preferRelativeResize="0"/>
          <p:nvPr/>
        </p:nvPicPr>
        <p:blipFill>
          <a:blip r:embed="rId3">
            <a:alphaModFix/>
          </a:blip>
          <a:stretch>
            <a:fillRect/>
          </a:stretch>
        </p:blipFill>
        <p:spPr>
          <a:xfrm>
            <a:off x="311700" y="1229875"/>
            <a:ext cx="2329550" cy="3498150"/>
          </a:xfrm>
          <a:prstGeom prst="rect">
            <a:avLst/>
          </a:prstGeom>
          <a:noFill/>
          <a:ln>
            <a:noFill/>
          </a:ln>
        </p:spPr>
      </p:pic>
      <p:pic>
        <p:nvPicPr>
          <p:cNvPr id="339" name="Google Shape;339;p48"/>
          <p:cNvPicPr preferRelativeResize="0"/>
          <p:nvPr/>
        </p:nvPicPr>
        <p:blipFill>
          <a:blip r:embed="rId4">
            <a:alphaModFix/>
          </a:blip>
          <a:stretch>
            <a:fillRect/>
          </a:stretch>
        </p:blipFill>
        <p:spPr>
          <a:xfrm>
            <a:off x="2705400" y="1229872"/>
            <a:ext cx="3082000" cy="1871200"/>
          </a:xfrm>
          <a:prstGeom prst="rect">
            <a:avLst/>
          </a:prstGeom>
          <a:noFill/>
          <a:ln>
            <a:noFill/>
          </a:ln>
        </p:spPr>
      </p:pic>
      <p:pic>
        <p:nvPicPr>
          <p:cNvPr id="340" name="Google Shape;340;p48"/>
          <p:cNvPicPr preferRelativeResize="0"/>
          <p:nvPr/>
        </p:nvPicPr>
        <p:blipFill>
          <a:blip r:embed="rId5">
            <a:alphaModFix/>
          </a:blip>
          <a:stretch>
            <a:fillRect/>
          </a:stretch>
        </p:blipFill>
        <p:spPr>
          <a:xfrm>
            <a:off x="5851550" y="1229875"/>
            <a:ext cx="2151684" cy="3498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7" name="Google Shape;347;p49"/>
          <p:cNvPicPr preferRelativeResize="0"/>
          <p:nvPr/>
        </p:nvPicPr>
        <p:blipFill>
          <a:blip r:embed="rId3">
            <a:alphaModFix/>
          </a:blip>
          <a:stretch>
            <a:fillRect/>
          </a:stretch>
        </p:blipFill>
        <p:spPr>
          <a:xfrm>
            <a:off x="311697" y="1229875"/>
            <a:ext cx="3127600" cy="1778875"/>
          </a:xfrm>
          <a:prstGeom prst="rect">
            <a:avLst/>
          </a:prstGeom>
          <a:noFill/>
          <a:ln>
            <a:noFill/>
          </a:ln>
        </p:spPr>
      </p:pic>
      <p:pic>
        <p:nvPicPr>
          <p:cNvPr id="348" name="Google Shape;348;p49"/>
          <p:cNvPicPr preferRelativeResize="0"/>
          <p:nvPr/>
        </p:nvPicPr>
        <p:blipFill>
          <a:blip r:embed="rId4">
            <a:alphaModFix/>
          </a:blip>
          <a:stretch>
            <a:fillRect/>
          </a:stretch>
        </p:blipFill>
        <p:spPr>
          <a:xfrm>
            <a:off x="3429072" y="1229875"/>
            <a:ext cx="2285850" cy="3466876"/>
          </a:xfrm>
          <a:prstGeom prst="rect">
            <a:avLst/>
          </a:prstGeom>
          <a:noFill/>
          <a:ln>
            <a:noFill/>
          </a:ln>
        </p:spPr>
      </p:pic>
      <p:pic>
        <p:nvPicPr>
          <p:cNvPr id="349" name="Google Shape;349;p49"/>
          <p:cNvPicPr preferRelativeResize="0"/>
          <p:nvPr/>
        </p:nvPicPr>
        <p:blipFill>
          <a:blip r:embed="rId5">
            <a:alphaModFix/>
          </a:blip>
          <a:stretch>
            <a:fillRect/>
          </a:stretch>
        </p:blipFill>
        <p:spPr>
          <a:xfrm>
            <a:off x="5714925" y="1229875"/>
            <a:ext cx="1924081" cy="34668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0"/>
          <p:cNvSpPr txBox="1"/>
          <p:nvPr>
            <p:ph idx="1" type="body"/>
          </p:nvPr>
        </p:nvSpPr>
        <p:spPr>
          <a:xfrm>
            <a:off x="2769575" y="1229875"/>
            <a:ext cx="60627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Iterasi terakhir adalah iterasi ke 11, </a:t>
            </a:r>
            <a:r>
              <a:rPr b="1" lang="en">
                <a:solidFill>
                  <a:srgbClr val="000000"/>
                </a:solidFill>
              </a:rPr>
              <a:t>sudah tidak ada</a:t>
            </a:r>
            <a:r>
              <a:rPr lang="en">
                <a:solidFill>
                  <a:srgbClr val="000000"/>
                </a:solidFill>
              </a:rPr>
              <a:t> lagi data yang berpotensi untuk menjadi pusat cluster</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356" name="Google Shape;356;p50"/>
          <p:cNvPicPr preferRelativeResize="0"/>
          <p:nvPr/>
        </p:nvPicPr>
        <p:blipFill>
          <a:blip r:embed="rId3">
            <a:alphaModFix/>
          </a:blip>
          <a:stretch>
            <a:fillRect/>
          </a:stretch>
        </p:blipFill>
        <p:spPr>
          <a:xfrm>
            <a:off x="311702" y="1092200"/>
            <a:ext cx="2291325" cy="3614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1"/>
          <p:cNvSpPr txBox="1"/>
          <p:nvPr>
            <p:ph idx="1" type="body"/>
          </p:nvPr>
        </p:nvSpPr>
        <p:spPr>
          <a:xfrm>
            <a:off x="311700" y="410000"/>
            <a:ext cx="4671600" cy="41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Sebagai hasil akhir, dengan: </a:t>
            </a:r>
            <a:endParaRPr/>
          </a:p>
          <a:p>
            <a:pPr indent="-342900" lvl="0" marL="457200" rtl="0" algn="l">
              <a:spcBef>
                <a:spcPts val="1600"/>
              </a:spcBef>
              <a:spcAft>
                <a:spcPts val="0"/>
              </a:spcAft>
              <a:buSzPts val="1800"/>
              <a:buChar char="●"/>
            </a:pPr>
            <a:r>
              <a:rPr lang="en"/>
              <a:t>jari-jari = 0,3; </a:t>
            </a:r>
            <a:endParaRPr/>
          </a:p>
          <a:p>
            <a:pPr indent="-342900" lvl="0" marL="457200" rtl="0" algn="l">
              <a:spcBef>
                <a:spcPts val="0"/>
              </a:spcBef>
              <a:spcAft>
                <a:spcPts val="0"/>
              </a:spcAft>
              <a:buSzPts val="1800"/>
              <a:buChar char="●"/>
            </a:pPr>
            <a:r>
              <a:rPr lang="en"/>
              <a:t>accept ratio = 0,5; </a:t>
            </a:r>
            <a:endParaRPr/>
          </a:p>
          <a:p>
            <a:pPr indent="-342900" lvl="0" marL="457200" rtl="0" algn="l">
              <a:spcBef>
                <a:spcPts val="0"/>
              </a:spcBef>
              <a:spcAft>
                <a:spcPts val="0"/>
              </a:spcAft>
              <a:buSzPts val="1800"/>
              <a:buChar char="●"/>
            </a:pPr>
            <a:r>
              <a:rPr lang="en"/>
              <a:t>reject ratio = 0,15; </a:t>
            </a:r>
            <a:endParaRPr/>
          </a:p>
          <a:p>
            <a:pPr indent="-342900" lvl="0" marL="457200" rtl="0" algn="l">
              <a:spcBef>
                <a:spcPts val="0"/>
              </a:spcBef>
              <a:spcAft>
                <a:spcPts val="0"/>
              </a:spcAft>
              <a:buSzPts val="1800"/>
              <a:buChar char="●"/>
            </a:pPr>
            <a:r>
              <a:rPr lang="en"/>
              <a:t>squash factor = 1,25; </a:t>
            </a:r>
            <a:endParaRPr/>
          </a:p>
          <a:p>
            <a:pPr indent="-342900" lvl="0" marL="457200" rtl="0" algn="l">
              <a:spcBef>
                <a:spcPts val="0"/>
              </a:spcBef>
              <a:spcAft>
                <a:spcPts val="0"/>
              </a:spcAft>
              <a:buSzPts val="1800"/>
              <a:buChar char="●"/>
            </a:pPr>
            <a:r>
              <a:rPr lang="en"/>
              <a:t>batas bawah untuk X = [0 0 0 0]; </a:t>
            </a:r>
            <a:endParaRPr/>
          </a:p>
          <a:p>
            <a:pPr indent="-342900" lvl="0" marL="457200" rtl="0" algn="l">
              <a:spcBef>
                <a:spcPts val="0"/>
              </a:spcBef>
              <a:spcAft>
                <a:spcPts val="0"/>
              </a:spcAft>
              <a:buSzPts val="1800"/>
              <a:buChar char="●"/>
            </a:pPr>
            <a:r>
              <a:rPr lang="en"/>
              <a:t>dan batas atas untuk X = [50.000.000; 70.000.000; 120; 0 0 ]; </a:t>
            </a:r>
            <a:endParaRPr/>
          </a:p>
          <a:p>
            <a:pPr indent="-342900" lvl="0" marL="457200" rtl="0" algn="l">
              <a:spcBef>
                <a:spcPts val="0"/>
              </a:spcBef>
              <a:spcAft>
                <a:spcPts val="0"/>
              </a:spcAft>
              <a:buSzPts val="1800"/>
              <a:buChar char="●"/>
            </a:pPr>
            <a:r>
              <a:rPr lang="en"/>
              <a:t>dan batas atas untuk X = [50.000.000; 70.000.000; 120; 50.000.000], </a:t>
            </a:r>
            <a:endParaRPr/>
          </a:p>
        </p:txBody>
      </p:sp>
      <p:pic>
        <p:nvPicPr>
          <p:cNvPr id="362" name="Google Shape;362;p51"/>
          <p:cNvPicPr preferRelativeResize="0"/>
          <p:nvPr/>
        </p:nvPicPr>
        <p:blipFill>
          <a:blip r:embed="rId3">
            <a:alphaModFix/>
          </a:blip>
          <a:stretch>
            <a:fillRect/>
          </a:stretch>
        </p:blipFill>
        <p:spPr>
          <a:xfrm>
            <a:off x="5753875" y="1322825"/>
            <a:ext cx="2915539" cy="1106500"/>
          </a:xfrm>
          <a:prstGeom prst="rect">
            <a:avLst/>
          </a:prstGeom>
          <a:noFill/>
          <a:ln>
            <a:noFill/>
          </a:ln>
        </p:spPr>
      </p:pic>
      <p:sp>
        <p:nvSpPr>
          <p:cNvPr id="363" name="Google Shape;363;p51"/>
          <p:cNvSpPr txBox="1"/>
          <p:nvPr/>
        </p:nvSpPr>
        <p:spPr>
          <a:xfrm>
            <a:off x="5200350" y="483025"/>
            <a:ext cx="3609300" cy="904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diperoleh 6 cluster, dengan pusat (C) adalah </a:t>
            </a:r>
            <a:endParaRPr sz="1800">
              <a:latin typeface="Roboto"/>
              <a:ea typeface="Roboto"/>
              <a:cs typeface="Roboto"/>
              <a:sym typeface="Roboto"/>
            </a:endParaRPr>
          </a:p>
        </p:txBody>
      </p:sp>
      <p:sp>
        <p:nvSpPr>
          <p:cNvPr id="364" name="Google Shape;364;p51"/>
          <p:cNvSpPr txBox="1"/>
          <p:nvPr/>
        </p:nvSpPr>
        <p:spPr>
          <a:xfrm>
            <a:off x="5523025" y="2623425"/>
            <a:ext cx="3146400" cy="90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a:ea typeface="Roboto"/>
                <a:cs typeface="Roboto"/>
                <a:sym typeface="Roboto"/>
              </a:rPr>
              <a:t>Dan sigma() sebagai:</a:t>
            </a:r>
            <a:endParaRPr sz="18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rPr lang="en" sz="1800">
                <a:solidFill>
                  <a:schemeClr val="dk2"/>
                </a:solidFill>
                <a:latin typeface="Roboto"/>
                <a:ea typeface="Roboto"/>
                <a:cs typeface="Roboto"/>
                <a:sym typeface="Roboto"/>
              </a:rPr>
              <a:t>Sigma = (5.303.300,86 7.424.621,20 12,73 5.303 300,86)</a:t>
            </a:r>
            <a:endParaRPr sz="18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311700" y="410000"/>
            <a:ext cx="8520600" cy="41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Syarat fungsi f dalam mengukur nilai fuzzy:</a:t>
            </a:r>
            <a:endParaRPr>
              <a:solidFill>
                <a:srgbClr val="000000"/>
              </a:solidFill>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f(A) = 0 jika dan hanya jika A himpunan crisp</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Jika A&lt;B maka f(A) ≤ f(B) --- </a:t>
            </a:r>
            <a:r>
              <a:rPr b="1" lang="en">
                <a:solidFill>
                  <a:srgbClr val="000000"/>
                </a:solidFill>
              </a:rPr>
              <a:t>A&lt;B berarti A lebih tajam daripada B</a:t>
            </a:r>
            <a:endParaRPr b="1">
              <a:solidFill>
                <a:srgbClr val="000000"/>
              </a:solidFill>
            </a:endParaRPr>
          </a:p>
          <a:p>
            <a:pPr indent="0" lvl="0" marL="457200" rtl="0" algn="l">
              <a:lnSpc>
                <a:spcPct val="100000"/>
              </a:lnSpc>
              <a:spcBef>
                <a:spcPts val="1600"/>
              </a:spcBef>
              <a:spcAft>
                <a:spcPts val="0"/>
              </a:spcAft>
              <a:buNone/>
            </a:pPr>
            <a:r>
              <a:rPr lang="en">
                <a:solidFill>
                  <a:srgbClr val="000000"/>
                </a:solidFill>
              </a:rPr>
              <a:t>Relasi ketajamannya:</a:t>
            </a:r>
            <a:endParaRPr>
              <a:solidFill>
                <a:srgbClr val="000000"/>
              </a:solidFill>
            </a:endParaRPr>
          </a:p>
          <a:p>
            <a:pPr indent="0" lvl="0" marL="457200" rtl="0" algn="l">
              <a:lnSpc>
                <a:spcPct val="100000"/>
              </a:lnSpc>
              <a:spcBef>
                <a:spcPts val="1600"/>
              </a:spcBef>
              <a:spcAft>
                <a:spcPts val="0"/>
              </a:spcAft>
              <a:buClr>
                <a:srgbClr val="000000"/>
              </a:buClr>
              <a:buSzPts val="1100"/>
              <a:buFont typeface="Arial"/>
              <a:buNone/>
            </a:pPr>
            <a:r>
              <a:rPr lang="en">
                <a:solidFill>
                  <a:srgbClr val="000000"/>
                </a:solidFill>
              </a:rPr>
              <a:t>μ</a:t>
            </a:r>
            <a:r>
              <a:rPr baseline="-25000" lang="en">
                <a:solidFill>
                  <a:srgbClr val="000000"/>
                </a:solidFill>
              </a:rPr>
              <a:t>A </a:t>
            </a:r>
            <a:r>
              <a:rPr lang="en">
                <a:solidFill>
                  <a:srgbClr val="000000"/>
                </a:solidFill>
              </a:rPr>
              <a:t>[x] ≤ μ</a:t>
            </a:r>
            <a:r>
              <a:rPr baseline="-25000" lang="en">
                <a:solidFill>
                  <a:srgbClr val="000000"/>
                </a:solidFill>
              </a:rPr>
              <a:t>B</a:t>
            </a:r>
            <a:r>
              <a:rPr lang="en">
                <a:solidFill>
                  <a:srgbClr val="000000"/>
                </a:solidFill>
              </a:rPr>
              <a:t> [x], jika μ</a:t>
            </a:r>
            <a:r>
              <a:rPr baseline="-25000" lang="en">
                <a:solidFill>
                  <a:srgbClr val="000000"/>
                </a:solidFill>
              </a:rPr>
              <a:t>B</a:t>
            </a:r>
            <a:r>
              <a:rPr lang="en">
                <a:solidFill>
                  <a:srgbClr val="000000"/>
                </a:solidFill>
              </a:rPr>
              <a:t> [x] ≤ 0.5</a:t>
            </a:r>
            <a:endParaRPr>
              <a:solidFill>
                <a:srgbClr val="000000"/>
              </a:solidFill>
            </a:endParaRPr>
          </a:p>
          <a:p>
            <a:pPr indent="0" lvl="0" marL="457200" rtl="0" algn="l">
              <a:lnSpc>
                <a:spcPct val="100000"/>
              </a:lnSpc>
              <a:spcBef>
                <a:spcPts val="1600"/>
              </a:spcBef>
              <a:spcAft>
                <a:spcPts val="0"/>
              </a:spcAft>
              <a:buClr>
                <a:srgbClr val="000000"/>
              </a:buClr>
              <a:buSzPts val="1100"/>
              <a:buFont typeface="Arial"/>
              <a:buNone/>
            </a:pPr>
            <a:r>
              <a:rPr lang="en">
                <a:solidFill>
                  <a:srgbClr val="000000"/>
                </a:solidFill>
              </a:rPr>
              <a:t>μ</a:t>
            </a:r>
            <a:r>
              <a:rPr baseline="-25000" lang="en">
                <a:solidFill>
                  <a:srgbClr val="000000"/>
                </a:solidFill>
              </a:rPr>
              <a:t>A </a:t>
            </a:r>
            <a:r>
              <a:rPr lang="en">
                <a:solidFill>
                  <a:srgbClr val="000000"/>
                </a:solidFill>
              </a:rPr>
              <a:t>[x] ≥ μ</a:t>
            </a:r>
            <a:r>
              <a:rPr baseline="-25000" lang="en">
                <a:solidFill>
                  <a:srgbClr val="000000"/>
                </a:solidFill>
              </a:rPr>
              <a:t>B</a:t>
            </a:r>
            <a:r>
              <a:rPr lang="en">
                <a:solidFill>
                  <a:srgbClr val="000000"/>
                </a:solidFill>
              </a:rPr>
              <a:t> [x], jika μ</a:t>
            </a:r>
            <a:r>
              <a:rPr baseline="-25000" lang="en">
                <a:solidFill>
                  <a:srgbClr val="000000"/>
                </a:solidFill>
              </a:rPr>
              <a:t>B</a:t>
            </a:r>
            <a:r>
              <a:rPr lang="en">
                <a:solidFill>
                  <a:srgbClr val="000000"/>
                </a:solidFill>
              </a:rPr>
              <a:t> [x] ≥ 0.5</a:t>
            </a:r>
            <a:endParaRPr>
              <a:solidFill>
                <a:srgbClr val="000000"/>
              </a:solidFill>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f(A) maksimum jika dan hanya jika A kabur maksimum.</a:t>
            </a:r>
            <a:endParaRPr>
              <a:solidFill>
                <a:srgbClr val="000000"/>
              </a:solidFill>
            </a:endParaRPr>
          </a:p>
          <a:p>
            <a:pPr indent="0" lvl="0" marL="457200" rtl="0" algn="l">
              <a:lnSpc>
                <a:spcPct val="100000"/>
              </a:lnSpc>
              <a:spcBef>
                <a:spcPts val="1600"/>
              </a:spcBef>
              <a:spcAft>
                <a:spcPts val="0"/>
              </a:spcAft>
              <a:buNone/>
            </a:pPr>
            <a:r>
              <a:rPr lang="en">
                <a:solidFill>
                  <a:srgbClr val="000000"/>
                </a:solidFill>
              </a:rPr>
              <a:t>Biasanya nilai fuzzy maksimal terjadi pada saat:</a:t>
            </a:r>
            <a:endParaRPr>
              <a:solidFill>
                <a:srgbClr val="000000"/>
              </a:solidFill>
            </a:endParaRPr>
          </a:p>
          <a:p>
            <a:pPr indent="0" lvl="0" marL="457200" rtl="0" algn="l">
              <a:lnSpc>
                <a:spcPct val="100000"/>
              </a:lnSpc>
              <a:spcBef>
                <a:spcPts val="1600"/>
              </a:spcBef>
              <a:spcAft>
                <a:spcPts val="1600"/>
              </a:spcAft>
              <a:buNone/>
            </a:pPr>
            <a:r>
              <a:rPr lang="en">
                <a:solidFill>
                  <a:srgbClr val="000000"/>
                </a:solidFill>
              </a:rPr>
              <a:t>μ</a:t>
            </a:r>
            <a:r>
              <a:rPr baseline="-25000" lang="en">
                <a:solidFill>
                  <a:srgbClr val="000000"/>
                </a:solidFill>
              </a:rPr>
              <a:t>A </a:t>
            </a:r>
            <a:r>
              <a:rPr lang="en">
                <a:solidFill>
                  <a:srgbClr val="000000"/>
                </a:solidFill>
              </a:rPr>
              <a:t>[x] = 0.5 untuk setiap x.</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Pusat cluster pertama adalah data ke 10(μ</a:t>
            </a:r>
            <a:r>
              <a:rPr baseline="-25000" lang="en">
                <a:solidFill>
                  <a:srgbClr val="000000"/>
                </a:solidFill>
              </a:rPr>
              <a:t>1-10</a:t>
            </a:r>
            <a:r>
              <a:rPr lang="en">
                <a:solidFill>
                  <a:srgbClr val="000000"/>
                </a:solidFill>
              </a:rPr>
              <a:t> = 1); </a:t>
            </a:r>
            <a:endParaRPr>
              <a:solidFill>
                <a:srgbClr val="000000"/>
              </a:solidFill>
            </a:endParaRPr>
          </a:p>
          <a:p>
            <a:pPr indent="0" lvl="0" marL="0" rtl="0" algn="l">
              <a:spcBef>
                <a:spcPts val="1600"/>
              </a:spcBef>
              <a:spcAft>
                <a:spcPts val="0"/>
              </a:spcAft>
              <a:buNone/>
            </a:pPr>
            <a:r>
              <a:rPr lang="en">
                <a:solidFill>
                  <a:srgbClr val="000000"/>
                </a:solidFill>
              </a:rPr>
              <a:t>pusat cluster kedua adalah data ke 30(μ</a:t>
            </a:r>
            <a:r>
              <a:rPr baseline="-25000" lang="en">
                <a:solidFill>
                  <a:srgbClr val="000000"/>
                </a:solidFill>
              </a:rPr>
              <a:t>2-30</a:t>
            </a:r>
            <a:r>
              <a:rPr lang="en">
                <a:solidFill>
                  <a:srgbClr val="000000"/>
                </a:solidFill>
              </a:rPr>
              <a:t> = 1); </a:t>
            </a:r>
            <a:endParaRPr>
              <a:solidFill>
                <a:srgbClr val="000000"/>
              </a:solidFill>
            </a:endParaRPr>
          </a:p>
          <a:p>
            <a:pPr indent="0" lvl="0" marL="0" rtl="0" algn="l">
              <a:spcBef>
                <a:spcPts val="1600"/>
              </a:spcBef>
              <a:spcAft>
                <a:spcPts val="0"/>
              </a:spcAft>
              <a:buNone/>
            </a:pPr>
            <a:r>
              <a:rPr lang="en">
                <a:solidFill>
                  <a:srgbClr val="000000"/>
                </a:solidFill>
              </a:rPr>
              <a:t>pusat cluster ketiga adalah data ke-25(μ</a:t>
            </a:r>
            <a:r>
              <a:rPr baseline="-25000" lang="en">
                <a:solidFill>
                  <a:srgbClr val="000000"/>
                </a:solidFill>
              </a:rPr>
              <a:t>3-25</a:t>
            </a:r>
            <a:r>
              <a:rPr lang="en">
                <a:solidFill>
                  <a:srgbClr val="000000"/>
                </a:solidFill>
              </a:rPr>
              <a:t> = 1); </a:t>
            </a:r>
            <a:endParaRPr>
              <a:solidFill>
                <a:srgbClr val="000000"/>
              </a:solidFill>
            </a:endParaRPr>
          </a:p>
          <a:p>
            <a:pPr indent="0" lvl="0" marL="0" rtl="0" algn="l">
              <a:spcBef>
                <a:spcPts val="1600"/>
              </a:spcBef>
              <a:spcAft>
                <a:spcPts val="0"/>
              </a:spcAft>
              <a:buNone/>
            </a:pPr>
            <a:r>
              <a:rPr lang="en">
                <a:solidFill>
                  <a:srgbClr val="000000"/>
                </a:solidFill>
              </a:rPr>
              <a:t>pusat data cluster keempat adalah data ke-19(μ</a:t>
            </a:r>
            <a:r>
              <a:rPr baseline="-25000" lang="en">
                <a:solidFill>
                  <a:srgbClr val="000000"/>
                </a:solidFill>
              </a:rPr>
              <a:t>4-19=1</a:t>
            </a:r>
            <a:r>
              <a:rPr lang="en">
                <a:solidFill>
                  <a:srgbClr val="000000"/>
                </a:solidFill>
              </a:rPr>
              <a:t>);</a:t>
            </a:r>
            <a:endParaRPr>
              <a:solidFill>
                <a:srgbClr val="000000"/>
              </a:solidFill>
            </a:endParaRPr>
          </a:p>
          <a:p>
            <a:pPr indent="0" lvl="0" marL="0" rtl="0" algn="l">
              <a:spcBef>
                <a:spcPts val="1600"/>
              </a:spcBef>
              <a:spcAft>
                <a:spcPts val="0"/>
              </a:spcAft>
              <a:buNone/>
            </a:pPr>
            <a:r>
              <a:rPr lang="en">
                <a:solidFill>
                  <a:srgbClr val="000000"/>
                </a:solidFill>
              </a:rPr>
              <a:t>pusat cluster kelima adalah data ke 5(μ</a:t>
            </a:r>
            <a:r>
              <a:rPr baseline="-25000" lang="en">
                <a:solidFill>
                  <a:srgbClr val="000000"/>
                </a:solidFill>
              </a:rPr>
              <a:t>5-5</a:t>
            </a:r>
            <a:r>
              <a:rPr lang="en">
                <a:solidFill>
                  <a:srgbClr val="000000"/>
                </a:solidFill>
              </a:rPr>
              <a:t> =1); </a:t>
            </a:r>
            <a:endParaRPr>
              <a:solidFill>
                <a:srgbClr val="000000"/>
              </a:solidFill>
            </a:endParaRPr>
          </a:p>
          <a:p>
            <a:pPr indent="0" lvl="0" marL="0" rtl="0" algn="l">
              <a:spcBef>
                <a:spcPts val="1600"/>
              </a:spcBef>
              <a:spcAft>
                <a:spcPts val="1600"/>
              </a:spcAft>
              <a:buClr>
                <a:srgbClr val="000000"/>
              </a:buClr>
              <a:buSzPts val="1100"/>
              <a:buFont typeface="Arial"/>
              <a:buNone/>
            </a:pPr>
            <a:r>
              <a:rPr lang="en">
                <a:solidFill>
                  <a:srgbClr val="000000"/>
                </a:solidFill>
              </a:rPr>
              <a:t>pusat cluster keenam adalah data ke 21(μ</a:t>
            </a:r>
            <a:r>
              <a:rPr baseline="-25000" lang="en">
                <a:solidFill>
                  <a:srgbClr val="000000"/>
                </a:solidFill>
              </a:rPr>
              <a:t>6-21</a:t>
            </a:r>
            <a:r>
              <a:rPr lang="en">
                <a:solidFill>
                  <a:srgbClr val="000000"/>
                </a:solidFill>
              </a:rP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3"/>
          <p:cNvSpPr txBox="1"/>
          <p:nvPr>
            <p:ph idx="1" type="body"/>
          </p:nvPr>
        </p:nvSpPr>
        <p:spPr>
          <a:xfrm>
            <a:off x="311700" y="1229875"/>
            <a:ext cx="8142900" cy="65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Mencari derajat dengan fungsi Gauss untuk masing-masing data:</a:t>
            </a:r>
            <a:endParaRPr/>
          </a:p>
        </p:txBody>
      </p:sp>
      <p:pic>
        <p:nvPicPr>
          <p:cNvPr id="377" name="Google Shape;377;p53"/>
          <p:cNvPicPr preferRelativeResize="0"/>
          <p:nvPr/>
        </p:nvPicPr>
        <p:blipFill>
          <a:blip r:embed="rId3">
            <a:alphaModFix/>
          </a:blip>
          <a:stretch>
            <a:fillRect/>
          </a:stretch>
        </p:blipFill>
        <p:spPr>
          <a:xfrm>
            <a:off x="409575" y="2098050"/>
            <a:ext cx="5943600" cy="838200"/>
          </a:xfrm>
          <a:prstGeom prst="rect">
            <a:avLst/>
          </a:prstGeom>
          <a:noFill/>
          <a:ln>
            <a:noFill/>
          </a:ln>
        </p:spPr>
      </p:pic>
      <p:pic>
        <p:nvPicPr>
          <p:cNvPr id="378" name="Google Shape;378;p53"/>
          <p:cNvPicPr preferRelativeResize="0"/>
          <p:nvPr/>
        </p:nvPicPr>
        <p:blipFill>
          <a:blip r:embed="rId4">
            <a:alphaModFix/>
          </a:blip>
          <a:stretch>
            <a:fillRect/>
          </a:stretch>
        </p:blipFill>
        <p:spPr>
          <a:xfrm>
            <a:off x="409575" y="3319750"/>
            <a:ext cx="5943600" cy="838200"/>
          </a:xfrm>
          <a:prstGeom prst="rect">
            <a:avLst/>
          </a:prstGeom>
          <a:noFill/>
          <a:ln>
            <a:noFill/>
          </a:ln>
        </p:spPr>
      </p:pic>
      <p:sp>
        <p:nvSpPr>
          <p:cNvPr id="379" name="Google Shape;379;p53"/>
          <p:cNvSpPr txBox="1"/>
          <p:nvPr>
            <p:ph idx="1" type="body"/>
          </p:nvPr>
        </p:nvSpPr>
        <p:spPr>
          <a:xfrm>
            <a:off x="356950" y="1693100"/>
            <a:ext cx="81429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t>Derajat keanggotaan data ke-i(i=1,2,…30) pada cluster ke-1:</a:t>
            </a:r>
            <a:endParaRPr sz="1400"/>
          </a:p>
          <a:p>
            <a:pPr indent="0" lvl="0" marL="0" rtl="0" algn="l">
              <a:spcBef>
                <a:spcPts val="1600"/>
              </a:spcBef>
              <a:spcAft>
                <a:spcPts val="1600"/>
              </a:spcAft>
              <a:buNone/>
            </a:pPr>
            <a:r>
              <a:t/>
            </a:r>
            <a:endParaRPr sz="1400"/>
          </a:p>
        </p:txBody>
      </p:sp>
      <p:sp>
        <p:nvSpPr>
          <p:cNvPr id="380" name="Google Shape;380;p53"/>
          <p:cNvSpPr txBox="1"/>
          <p:nvPr>
            <p:ph idx="1" type="body"/>
          </p:nvPr>
        </p:nvSpPr>
        <p:spPr>
          <a:xfrm>
            <a:off x="409575" y="2936250"/>
            <a:ext cx="81429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Derajat keanggotaan data ke-i(i=1,2,…30) pada cluster ke-2:</a:t>
            </a:r>
            <a:endParaRPr sz="1400"/>
          </a:p>
          <a:p>
            <a:pPr indent="0" lvl="0" marL="0" rtl="0" algn="l">
              <a:spcBef>
                <a:spcPts val="1600"/>
              </a:spcBef>
              <a:spcAft>
                <a:spcPts val="1600"/>
              </a:spcAft>
              <a:buNone/>
            </a:pPr>
            <a:r>
              <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4"/>
          <p:cNvSpPr txBox="1"/>
          <p:nvPr>
            <p:ph idx="1" type="body"/>
          </p:nvPr>
        </p:nvSpPr>
        <p:spPr>
          <a:xfrm>
            <a:off x="311700" y="1229875"/>
            <a:ext cx="51552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t>Derajat keanggotaan data ke -i(1,2,…,30) pada cluster ke 3:</a:t>
            </a:r>
            <a:endParaRPr sz="1400"/>
          </a:p>
          <a:p>
            <a:pPr indent="0" lvl="0" marL="0" rtl="0" algn="l">
              <a:spcBef>
                <a:spcPts val="1600"/>
              </a:spcBef>
              <a:spcAft>
                <a:spcPts val="1600"/>
              </a:spcAft>
              <a:buNone/>
            </a:pPr>
            <a:r>
              <a:t/>
            </a:r>
            <a:endParaRPr sz="1400"/>
          </a:p>
        </p:txBody>
      </p:sp>
      <p:pic>
        <p:nvPicPr>
          <p:cNvPr id="387" name="Google Shape;387;p54"/>
          <p:cNvPicPr preferRelativeResize="0"/>
          <p:nvPr/>
        </p:nvPicPr>
        <p:blipFill>
          <a:blip r:embed="rId3">
            <a:alphaModFix/>
          </a:blip>
          <a:stretch>
            <a:fillRect/>
          </a:stretch>
        </p:blipFill>
        <p:spPr>
          <a:xfrm>
            <a:off x="389100" y="2733675"/>
            <a:ext cx="5943600" cy="876300"/>
          </a:xfrm>
          <a:prstGeom prst="rect">
            <a:avLst/>
          </a:prstGeom>
          <a:noFill/>
          <a:ln>
            <a:noFill/>
          </a:ln>
        </p:spPr>
      </p:pic>
      <p:pic>
        <p:nvPicPr>
          <p:cNvPr id="388" name="Google Shape;388;p54"/>
          <p:cNvPicPr preferRelativeResize="0"/>
          <p:nvPr/>
        </p:nvPicPr>
        <p:blipFill>
          <a:blip r:embed="rId4">
            <a:alphaModFix/>
          </a:blip>
          <a:stretch>
            <a:fillRect/>
          </a:stretch>
        </p:blipFill>
        <p:spPr>
          <a:xfrm>
            <a:off x="389100" y="4062838"/>
            <a:ext cx="5943600" cy="847725"/>
          </a:xfrm>
          <a:prstGeom prst="rect">
            <a:avLst/>
          </a:prstGeom>
          <a:noFill/>
          <a:ln>
            <a:noFill/>
          </a:ln>
        </p:spPr>
      </p:pic>
      <p:pic>
        <p:nvPicPr>
          <p:cNvPr id="389" name="Google Shape;389;p54"/>
          <p:cNvPicPr preferRelativeResize="0"/>
          <p:nvPr/>
        </p:nvPicPr>
        <p:blipFill>
          <a:blip r:embed="rId5">
            <a:alphaModFix/>
          </a:blip>
          <a:stretch>
            <a:fillRect/>
          </a:stretch>
        </p:blipFill>
        <p:spPr>
          <a:xfrm>
            <a:off x="389100" y="1652150"/>
            <a:ext cx="5629275" cy="628650"/>
          </a:xfrm>
          <a:prstGeom prst="rect">
            <a:avLst/>
          </a:prstGeom>
          <a:noFill/>
          <a:ln>
            <a:noFill/>
          </a:ln>
        </p:spPr>
      </p:pic>
      <p:sp>
        <p:nvSpPr>
          <p:cNvPr id="390" name="Google Shape;390;p54"/>
          <p:cNvSpPr txBox="1"/>
          <p:nvPr>
            <p:ph idx="1" type="body"/>
          </p:nvPr>
        </p:nvSpPr>
        <p:spPr>
          <a:xfrm>
            <a:off x="389100" y="2329500"/>
            <a:ext cx="50778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Derajat keanggotaan data ke -i(1,2,…,30) pada cluster ke 4:</a:t>
            </a:r>
            <a:endParaRPr sz="1400"/>
          </a:p>
          <a:p>
            <a:pPr indent="0" lvl="0" marL="0" rtl="0" algn="l">
              <a:spcBef>
                <a:spcPts val="1600"/>
              </a:spcBef>
              <a:spcAft>
                <a:spcPts val="1600"/>
              </a:spcAft>
              <a:buNone/>
            </a:pPr>
            <a:r>
              <a:t/>
            </a:r>
            <a:endParaRPr sz="1400"/>
          </a:p>
        </p:txBody>
      </p:sp>
      <p:sp>
        <p:nvSpPr>
          <p:cNvPr id="391" name="Google Shape;391;p54"/>
          <p:cNvSpPr txBox="1"/>
          <p:nvPr>
            <p:ph idx="1" type="body"/>
          </p:nvPr>
        </p:nvSpPr>
        <p:spPr>
          <a:xfrm>
            <a:off x="389100" y="3548600"/>
            <a:ext cx="5185800" cy="4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Derajat keanggotaan data ke -i(1,2,…,30) pada cluster ke 5:</a:t>
            </a:r>
            <a:endParaRPr sz="1400"/>
          </a:p>
          <a:p>
            <a:pPr indent="0" lvl="0" marL="0" rtl="0" algn="l">
              <a:spcBef>
                <a:spcPts val="1600"/>
              </a:spcBef>
              <a:spcAft>
                <a:spcPts val="1600"/>
              </a:spcAft>
              <a:buNone/>
            </a:pPr>
            <a:r>
              <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5"/>
          <p:cNvSpPr txBox="1"/>
          <p:nvPr>
            <p:ph idx="1" type="body"/>
          </p:nvPr>
        </p:nvSpPr>
        <p:spPr>
          <a:xfrm>
            <a:off x="311700" y="12298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t>Derajat keanggotaan data ke -i(1,2,…,30) pada cluster ke 6:</a:t>
            </a:r>
            <a:endParaRPr sz="1400"/>
          </a:p>
          <a:p>
            <a:pPr indent="0" lvl="0" marL="0" rtl="0" algn="l">
              <a:spcBef>
                <a:spcPts val="1600"/>
              </a:spcBef>
              <a:spcAft>
                <a:spcPts val="1600"/>
              </a:spcAft>
              <a:buNone/>
            </a:pPr>
            <a:r>
              <a:t/>
            </a:r>
            <a:endParaRPr sz="1400"/>
          </a:p>
        </p:txBody>
      </p:sp>
      <p:pic>
        <p:nvPicPr>
          <p:cNvPr id="398" name="Google Shape;398;p55"/>
          <p:cNvPicPr preferRelativeResize="0"/>
          <p:nvPr/>
        </p:nvPicPr>
        <p:blipFill>
          <a:blip r:embed="rId3">
            <a:alphaModFix/>
          </a:blip>
          <a:stretch>
            <a:fillRect/>
          </a:stretch>
        </p:blipFill>
        <p:spPr>
          <a:xfrm>
            <a:off x="311700" y="1670863"/>
            <a:ext cx="5943600" cy="828675"/>
          </a:xfrm>
          <a:prstGeom prst="rect">
            <a:avLst/>
          </a:prstGeom>
          <a:noFill/>
          <a:ln>
            <a:noFill/>
          </a:ln>
        </p:spPr>
      </p:pic>
      <p:sp>
        <p:nvSpPr>
          <p:cNvPr id="399" name="Google Shape;399;p55"/>
          <p:cNvSpPr txBox="1"/>
          <p:nvPr/>
        </p:nvSpPr>
        <p:spPr>
          <a:xfrm>
            <a:off x="311700" y="2820625"/>
            <a:ext cx="4178100" cy="13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Informasi mengenai kecendrungan suatu industri kecil untuk masuk ke kelompok(cluster) yang mana dapat dilihat pada Tabel 3.6</a:t>
            </a:r>
            <a:endParaRPr sz="1800">
              <a:latin typeface="Roboto"/>
              <a:ea typeface="Roboto"/>
              <a:cs typeface="Roboto"/>
              <a:sym typeface="Roboto"/>
            </a:endParaRPr>
          </a:p>
        </p:txBody>
      </p:sp>
      <p:pic>
        <p:nvPicPr>
          <p:cNvPr id="400" name="Google Shape;400;p55"/>
          <p:cNvPicPr preferRelativeResize="0"/>
          <p:nvPr/>
        </p:nvPicPr>
        <p:blipFill>
          <a:blip r:embed="rId4">
            <a:alphaModFix/>
          </a:blip>
          <a:stretch>
            <a:fillRect/>
          </a:stretch>
        </p:blipFill>
        <p:spPr>
          <a:xfrm>
            <a:off x="4489800" y="2672063"/>
            <a:ext cx="3207995" cy="233916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7" name="Google Shape;407;p56"/>
          <p:cNvPicPr preferRelativeResize="0"/>
          <p:nvPr/>
        </p:nvPicPr>
        <p:blipFill>
          <a:blip r:embed="rId3">
            <a:alphaModFix/>
          </a:blip>
          <a:stretch>
            <a:fillRect/>
          </a:stretch>
        </p:blipFill>
        <p:spPr>
          <a:xfrm>
            <a:off x="311696" y="1229871"/>
            <a:ext cx="2802264" cy="3339001"/>
          </a:xfrm>
          <a:prstGeom prst="rect">
            <a:avLst/>
          </a:prstGeom>
          <a:noFill/>
          <a:ln>
            <a:noFill/>
          </a:ln>
        </p:spPr>
      </p:pic>
      <p:pic>
        <p:nvPicPr>
          <p:cNvPr id="408" name="Google Shape;408;p56"/>
          <p:cNvPicPr preferRelativeResize="0"/>
          <p:nvPr/>
        </p:nvPicPr>
        <p:blipFill>
          <a:blip r:embed="rId4">
            <a:alphaModFix/>
          </a:blip>
          <a:stretch>
            <a:fillRect/>
          </a:stretch>
        </p:blipFill>
        <p:spPr>
          <a:xfrm>
            <a:off x="3221100" y="1325650"/>
            <a:ext cx="2329600" cy="3147450"/>
          </a:xfrm>
          <a:prstGeom prst="rect">
            <a:avLst/>
          </a:prstGeom>
          <a:noFill/>
          <a:ln>
            <a:noFill/>
          </a:ln>
        </p:spPr>
      </p:pic>
      <p:pic>
        <p:nvPicPr>
          <p:cNvPr id="409" name="Google Shape;409;p56"/>
          <p:cNvPicPr preferRelativeResize="0"/>
          <p:nvPr/>
        </p:nvPicPr>
        <p:blipFill>
          <a:blip r:embed="rId5">
            <a:alphaModFix/>
          </a:blip>
          <a:stretch>
            <a:fillRect/>
          </a:stretch>
        </p:blipFill>
        <p:spPr>
          <a:xfrm>
            <a:off x="5657849" y="1229874"/>
            <a:ext cx="1399483" cy="3536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7"/>
          <p:cNvSpPr txBox="1"/>
          <p:nvPr>
            <p:ph idx="1" type="body"/>
          </p:nvPr>
        </p:nvSpPr>
        <p:spPr>
          <a:xfrm>
            <a:off x="311700" y="360500"/>
            <a:ext cx="8520600" cy="42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rPr>
              <a:t>Dari Tabel 3.6 tersebut dapat disimpulkan bahwa:</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Kelompok pertama (Cluster ke-1) akan berisi industri-industri kecil ke: 8,9,10,14,16,17,24,27</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Kelompok kedua (Cluster ke-2) akan berisi industri-industri kecil ke: 1,3,4,6,11,12,13,15,22,26, dan 30</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Kelompok ketiga (Cluster ke-3) akan berisi industri-industri kecil ke: 20 dan 25</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Kelompok keempat (Cluster ke-4) akan berisi industri-industri kecil ke 2,18,dan 19</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Kelompok kelima (Cluster ke- 5) akan berisi industri-industri kecil ke: 5 , 7, dan 29</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Kelompok keenam(Cluster ke-6) akan berisi industri-                               industri kecil ke: 21, 23, dan 28</a:t>
            </a:r>
            <a:endParaRPr>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8"/>
          <p:cNvSpPr txBox="1"/>
          <p:nvPr>
            <p:ph idx="1" type="body"/>
          </p:nvPr>
        </p:nvSpPr>
        <p:spPr>
          <a:xfrm>
            <a:off x="311700" y="1229875"/>
            <a:ext cx="8520600" cy="6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Apabila kasus tersebut kita selesaikan dengan jari jari yang berbeda (r = 0,5), sedangkan parameter yang lainnya sama, maka dengan cara yang sama akan diperoleh hasil:</a:t>
            </a:r>
            <a:endParaRPr sz="1400"/>
          </a:p>
          <a:p>
            <a:pPr indent="0" lvl="0" marL="0" rtl="0" algn="l">
              <a:spcBef>
                <a:spcPts val="1600"/>
              </a:spcBef>
              <a:spcAft>
                <a:spcPts val="0"/>
              </a:spcAft>
              <a:buNone/>
            </a:pPr>
            <a:r>
              <a:rPr lang="en" sz="1400"/>
              <a:t>Hasil akhir</a:t>
            </a:r>
            <a:endParaRPr sz="1400"/>
          </a:p>
          <a:p>
            <a:pPr indent="0" lvl="0" marL="0" rtl="0" algn="l">
              <a:spcBef>
                <a:spcPts val="1600"/>
              </a:spcBef>
              <a:spcAft>
                <a:spcPts val="0"/>
              </a:spcAft>
              <a:buClr>
                <a:srgbClr val="000000"/>
              </a:buClr>
              <a:buSzPts val="1100"/>
              <a:buFont typeface="Arial"/>
              <a:buNone/>
            </a:pPr>
            <a:r>
              <a:t/>
            </a:r>
            <a:endParaRPr sz="1400"/>
          </a:p>
          <a:p>
            <a:pPr indent="0" lvl="0" marL="0" rtl="0" algn="l">
              <a:spcBef>
                <a:spcPts val="1600"/>
              </a:spcBef>
              <a:spcAft>
                <a:spcPts val="1600"/>
              </a:spcAft>
              <a:buNone/>
            </a:pPr>
            <a:r>
              <a:t/>
            </a:r>
            <a:endParaRPr sz="1400"/>
          </a:p>
        </p:txBody>
      </p:sp>
      <p:pic>
        <p:nvPicPr>
          <p:cNvPr id="421" name="Google Shape;421;p58"/>
          <p:cNvPicPr preferRelativeResize="0"/>
          <p:nvPr/>
        </p:nvPicPr>
        <p:blipFill>
          <a:blip r:embed="rId3">
            <a:alphaModFix/>
          </a:blip>
          <a:stretch>
            <a:fillRect/>
          </a:stretch>
        </p:blipFill>
        <p:spPr>
          <a:xfrm>
            <a:off x="377450" y="2338500"/>
            <a:ext cx="5314950" cy="2181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Iterasi terakhir adalah iterasi ke 4 pada iterasi ke 4 ini sudah tidak ada lagi data yang berpotensi untuk menjadi pusat cluster. Sebagai hasil akhir, dengan jari jari = 0,5; accept ratio = 0,5; reject ratio = 0,15; squash factor = 1,25; batas bawaj umtuk X = [0 0 0 0]; dan batas atas untuk X=[50.000.000; 70.000.000;120;50.000.000], diperoleh 3 cluster, dengan pusat (C) adalah : </a:t>
            </a:r>
            <a:endParaRPr sz="1400"/>
          </a:p>
        </p:txBody>
      </p:sp>
      <p:pic>
        <p:nvPicPr>
          <p:cNvPr id="428" name="Google Shape;428;p59"/>
          <p:cNvPicPr preferRelativeResize="0"/>
          <p:nvPr/>
        </p:nvPicPr>
        <p:blipFill>
          <a:blip r:embed="rId3">
            <a:alphaModFix/>
          </a:blip>
          <a:stretch>
            <a:fillRect/>
          </a:stretch>
        </p:blipFill>
        <p:spPr>
          <a:xfrm>
            <a:off x="311700" y="2471738"/>
            <a:ext cx="4552950" cy="1228725"/>
          </a:xfrm>
          <a:prstGeom prst="rect">
            <a:avLst/>
          </a:prstGeom>
          <a:noFill/>
          <a:ln>
            <a:noFill/>
          </a:ln>
        </p:spPr>
      </p:pic>
      <p:pic>
        <p:nvPicPr>
          <p:cNvPr id="429" name="Google Shape;429;p59"/>
          <p:cNvPicPr preferRelativeResize="0"/>
          <p:nvPr/>
        </p:nvPicPr>
        <p:blipFill>
          <a:blip r:embed="rId4">
            <a:alphaModFix/>
          </a:blip>
          <a:stretch>
            <a:fillRect/>
          </a:stretch>
        </p:blipFill>
        <p:spPr>
          <a:xfrm>
            <a:off x="5006575" y="2471750"/>
            <a:ext cx="3656275" cy="3893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0"/>
          <p:cNvSpPr txBox="1"/>
          <p:nvPr>
            <p:ph idx="1" type="body"/>
          </p:nvPr>
        </p:nvSpPr>
        <p:spPr>
          <a:xfrm>
            <a:off x="311700" y="12298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rPr>
              <a:t>Pusat cluster pertama adalah data ke-9 (μ</a:t>
            </a:r>
            <a:r>
              <a:rPr baseline="-25000" lang="en" sz="1400">
                <a:solidFill>
                  <a:srgbClr val="000000"/>
                </a:solidFill>
              </a:rPr>
              <a:t>19</a:t>
            </a:r>
            <a:r>
              <a:rPr lang="en" sz="1400">
                <a:solidFill>
                  <a:srgbClr val="000000"/>
                </a:solidFill>
              </a:rPr>
              <a:t> = 1); pusat cluster kedua adalah data ke-6(μ</a:t>
            </a:r>
            <a:r>
              <a:rPr baseline="-25000" lang="en" sz="1400">
                <a:solidFill>
                  <a:srgbClr val="000000"/>
                </a:solidFill>
              </a:rPr>
              <a:t>26</a:t>
            </a:r>
            <a:r>
              <a:rPr lang="en" sz="1400">
                <a:solidFill>
                  <a:srgbClr val="000000"/>
                </a:solidFill>
              </a:rPr>
              <a:t> = 1). Sedangkan pusat cluster ketiga adalah data ke-25 (μ</a:t>
            </a:r>
            <a:r>
              <a:rPr baseline="-25000" lang="en" sz="1400">
                <a:solidFill>
                  <a:srgbClr val="000000"/>
                </a:solidFill>
              </a:rPr>
              <a:t>3-25</a:t>
            </a:r>
            <a:r>
              <a:rPr lang="en" sz="1400">
                <a:solidFill>
                  <a:srgbClr val="000000"/>
                </a:solidFill>
              </a:rPr>
              <a:t>=1).</a:t>
            </a:r>
            <a:endParaRPr sz="1400"/>
          </a:p>
        </p:txBody>
      </p:sp>
      <p:pic>
        <p:nvPicPr>
          <p:cNvPr id="436" name="Google Shape;436;p60"/>
          <p:cNvPicPr preferRelativeResize="0"/>
          <p:nvPr/>
        </p:nvPicPr>
        <p:blipFill>
          <a:blip r:embed="rId3">
            <a:alphaModFix/>
          </a:blip>
          <a:stretch>
            <a:fillRect/>
          </a:stretch>
        </p:blipFill>
        <p:spPr>
          <a:xfrm>
            <a:off x="415525" y="1900225"/>
            <a:ext cx="3619500" cy="21145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solidFill>
                  <a:srgbClr val="000000"/>
                </a:solidFill>
              </a:rPr>
              <a:t>Informasi yang bisa diperoleh dari ketiga pusat cluster ini adalah pada kabupaten tersebut, industry industry kecil dapat dikelompokan menjadi 5 kelompok:</a:t>
            </a:r>
            <a:endParaRPr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Kelompok pertama (Cluster ke-1), berisi industry industry kecil yang memiliki modal awal sekitar Rp24.230.100; memiliki rata” penjualan per bulan sekitar Rp 35.100.00; sudah beroperasi sekitar 39 bulan; dan memiliki rata-rata laba per ulan sekitar Rp 12.500.000</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Kelompok kedua (Cluster ke-2), berisi industry industry kecil yang memiliki modal awal sekitar Rp14.260.000; memiliki rata” penjualan per bulan sekitar Rp19.640.000; sudah beroperasi sekitar 15 bulan; dan memilki rata” laba per bulan sekitar Rp 4.023.000</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Kelompok ketiga(Cluster ke-3), berisi industry industry kecil yang memiliki modal awal sekitar Rp 37.250.020; memiliki rata” penjualan per bulan sekitar Rp 51.000.000; sudah beroperasi sekitar 68 bulan; dan memiliki rata” laba per bulan sekitar Rp 18.530.000</a:t>
            </a:r>
            <a:endParaRPr sz="1400">
              <a:solidFill>
                <a:srgbClr val="000000"/>
              </a:solidFill>
            </a:endParaRPr>
          </a:p>
          <a:p>
            <a:pPr indent="0" lvl="0" marL="0" rtl="0" algn="l">
              <a:spcBef>
                <a:spcPts val="1600"/>
              </a:spcBef>
              <a:spcAft>
                <a:spcPts val="0"/>
              </a:spcAft>
              <a:buClr>
                <a:srgbClr val="000000"/>
              </a:buClr>
              <a:buSzPts val="1100"/>
              <a:buFont typeface="Arial"/>
              <a:buNone/>
            </a:pPr>
            <a:r>
              <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Indeks Kekaburan</a:t>
            </a:r>
            <a:endParaRPr/>
          </a:p>
        </p:txBody>
      </p:sp>
      <p:sp>
        <p:nvSpPr>
          <p:cNvPr id="108" name="Google Shape;108;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Jarak antara suatu himpunan fuzzy A dengan himpunan crisp C yang terdekat. Dinotasikan sebagai:</a:t>
            </a:r>
            <a:endParaRPr>
              <a:solidFill>
                <a:srgbClr val="000000"/>
              </a:solidFill>
            </a:endParaRPr>
          </a:p>
          <a:p>
            <a:pPr indent="0" lvl="0" marL="0" rtl="0" algn="ctr">
              <a:spcBef>
                <a:spcPts val="1600"/>
              </a:spcBef>
              <a:spcAft>
                <a:spcPts val="0"/>
              </a:spcAft>
              <a:buClr>
                <a:srgbClr val="000000"/>
              </a:buClr>
              <a:buSzPts val="1100"/>
              <a:buFont typeface="Arial"/>
              <a:buNone/>
            </a:pPr>
            <a:r>
              <a:rPr lang="en">
                <a:solidFill>
                  <a:srgbClr val="000000"/>
                </a:solidFill>
              </a:rPr>
              <a:t>μ</a:t>
            </a:r>
            <a:r>
              <a:rPr baseline="-25000" lang="en">
                <a:solidFill>
                  <a:srgbClr val="000000"/>
                </a:solidFill>
              </a:rPr>
              <a:t>C </a:t>
            </a:r>
            <a:r>
              <a:rPr lang="en">
                <a:solidFill>
                  <a:srgbClr val="000000"/>
                </a:solidFill>
              </a:rPr>
              <a:t>[x] = 0 jika μ</a:t>
            </a:r>
            <a:r>
              <a:rPr baseline="-25000" lang="en">
                <a:solidFill>
                  <a:srgbClr val="000000"/>
                </a:solidFill>
              </a:rPr>
              <a:t>A </a:t>
            </a:r>
            <a:r>
              <a:rPr lang="en">
                <a:solidFill>
                  <a:srgbClr val="000000"/>
                </a:solidFill>
              </a:rPr>
              <a:t>[x] ≤ 0.5</a:t>
            </a:r>
            <a:endParaRPr>
              <a:solidFill>
                <a:srgbClr val="000000"/>
              </a:solidFill>
            </a:endParaRPr>
          </a:p>
          <a:p>
            <a:pPr indent="0" lvl="0" marL="0" rtl="0" algn="ctr">
              <a:spcBef>
                <a:spcPts val="1600"/>
              </a:spcBef>
              <a:spcAft>
                <a:spcPts val="0"/>
              </a:spcAft>
              <a:buNone/>
            </a:pPr>
            <a:r>
              <a:rPr lang="en">
                <a:solidFill>
                  <a:srgbClr val="000000"/>
                </a:solidFill>
              </a:rPr>
              <a:t>μ</a:t>
            </a:r>
            <a:r>
              <a:rPr baseline="-25000" lang="en">
                <a:solidFill>
                  <a:srgbClr val="000000"/>
                </a:solidFill>
              </a:rPr>
              <a:t>C </a:t>
            </a:r>
            <a:r>
              <a:rPr lang="en">
                <a:solidFill>
                  <a:srgbClr val="000000"/>
                </a:solidFill>
              </a:rPr>
              <a:t>[x] = 1 jika μ</a:t>
            </a:r>
            <a:r>
              <a:rPr baseline="-25000" lang="en">
                <a:solidFill>
                  <a:srgbClr val="000000"/>
                </a:solidFill>
              </a:rPr>
              <a:t>A </a:t>
            </a:r>
            <a:r>
              <a:rPr lang="en">
                <a:solidFill>
                  <a:srgbClr val="000000"/>
                </a:solidFill>
              </a:rPr>
              <a:t>[x] ≥ 0.5</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Informasi mengenai kecenderungan suatu indsutri kecil untuk masuk ke kelompok (cluster) yang mana dapat dilihat pada Tabel 3.7. </a:t>
            </a:r>
            <a:r>
              <a:rPr lang="en"/>
              <a:t>s</a:t>
            </a:r>
            <a:r>
              <a:rPr lang="en"/>
              <a:t>eperti halnya dengan metode FM, suatu industri kecil memiliki derajat keanggotaan tertentu untuk menjadi anggota suatu kelompok. Tentu saja derajat keanggotaan terbesar menunjukan kecenderungan tertinggi suatu industri untuk masuk menjadi anggota kelompok.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6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5" name="Google Shape;455;p63"/>
          <p:cNvPicPr preferRelativeResize="0"/>
          <p:nvPr/>
        </p:nvPicPr>
        <p:blipFill>
          <a:blip r:embed="rId3">
            <a:alphaModFix/>
          </a:blip>
          <a:stretch>
            <a:fillRect/>
          </a:stretch>
        </p:blipFill>
        <p:spPr>
          <a:xfrm>
            <a:off x="311688" y="1177525"/>
            <a:ext cx="3952875" cy="3581400"/>
          </a:xfrm>
          <a:prstGeom prst="rect">
            <a:avLst/>
          </a:prstGeom>
          <a:noFill/>
          <a:ln>
            <a:noFill/>
          </a:ln>
        </p:spPr>
      </p:pic>
      <p:pic>
        <p:nvPicPr>
          <p:cNvPr id="456" name="Google Shape;456;p63"/>
          <p:cNvPicPr preferRelativeResize="0"/>
          <p:nvPr/>
        </p:nvPicPr>
        <p:blipFill>
          <a:blip r:embed="rId4">
            <a:alphaModFix/>
          </a:blip>
          <a:stretch>
            <a:fillRect/>
          </a:stretch>
        </p:blipFill>
        <p:spPr>
          <a:xfrm>
            <a:off x="4339825" y="1177513"/>
            <a:ext cx="3962400" cy="30765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solidFill>
                  <a:srgbClr val="000000"/>
                </a:solidFill>
              </a:rPr>
              <a:t>Dari table tersebut data disimpulkan bahwa:</a:t>
            </a:r>
            <a:endParaRPr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Kelompok pertama (Cluster ke-1) akan berisi industry industry kecil ke: 2,8,9,10,11,12,14,16,17,18,19,22,23,24, dan 27.</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Kelompok kedua (Cluster ke-2 ) akan berisi industry industry kecil ke : 1,3,4,5,6,7,13,15,26,19,dan 30.</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Kelompok ketiga (Cluster ke-3) akan berisi industry industry kecil ke: 20,21,25,dan 28</a:t>
            </a:r>
            <a:endParaRPr sz="1400">
              <a:solidFill>
                <a:srgbClr val="000000"/>
              </a:solidFill>
            </a:endParaRPr>
          </a:p>
          <a:p>
            <a:pPr indent="0" lvl="0" marL="0" rtl="0" algn="l">
              <a:spcBef>
                <a:spcPts val="1600"/>
              </a:spcBef>
              <a:spcAft>
                <a:spcPts val="1600"/>
              </a:spcAft>
              <a:buNone/>
            </a:pPr>
            <a:r>
              <a:t/>
            </a:r>
            <a:endParaRPr sz="1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5"/>
          <p:cNvSpPr txBox="1"/>
          <p:nvPr>
            <p:ph idx="1" type="body"/>
          </p:nvPr>
        </p:nvSpPr>
        <p:spPr>
          <a:xfrm>
            <a:off x="311700" y="1229875"/>
            <a:ext cx="8520600" cy="106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400"/>
              <a:t>Apabila kasus tersebut kita selesaikan dengan jari jari yang berbeda(r=0,7) sedangkan parameter yang lainnya sama, maka dengan proses penclusteran yang sama akan diperoleh hasil sebagai berikut:</a:t>
            </a:r>
            <a:endParaRPr sz="1400"/>
          </a:p>
          <a:p>
            <a:pPr indent="0" lvl="0" marL="0" rtl="0" algn="l">
              <a:spcBef>
                <a:spcPts val="1600"/>
              </a:spcBef>
              <a:spcAft>
                <a:spcPts val="1600"/>
              </a:spcAft>
              <a:buNone/>
            </a:pPr>
            <a:r>
              <a:t/>
            </a:r>
            <a:endParaRPr sz="1400"/>
          </a:p>
        </p:txBody>
      </p:sp>
      <p:pic>
        <p:nvPicPr>
          <p:cNvPr id="469" name="Google Shape;469;p65"/>
          <p:cNvPicPr preferRelativeResize="0"/>
          <p:nvPr/>
        </p:nvPicPr>
        <p:blipFill>
          <a:blip r:embed="rId3">
            <a:alphaModFix/>
          </a:blip>
          <a:stretch>
            <a:fillRect/>
          </a:stretch>
        </p:blipFill>
        <p:spPr>
          <a:xfrm>
            <a:off x="311700" y="1970950"/>
            <a:ext cx="4652349" cy="2545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6"/>
          <p:cNvSpPr txBox="1"/>
          <p:nvPr>
            <p:ph idx="1" type="body"/>
          </p:nvPr>
        </p:nvSpPr>
        <p:spPr>
          <a:xfrm>
            <a:off x="311700" y="1229875"/>
            <a:ext cx="3999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Iterasi terakhir adalah iterasi ke-5, pada iterasi ke-5 ini sudah tidak ada lagi data yang berpotensi untuk menjadi pusat cluster. Sebagai hasil akhir, dengan </a:t>
            </a:r>
            <a:endParaRPr sz="1400"/>
          </a:p>
          <a:p>
            <a:pPr indent="-317500" lvl="0" marL="457200" rtl="0" algn="l">
              <a:spcBef>
                <a:spcPts val="1600"/>
              </a:spcBef>
              <a:spcAft>
                <a:spcPts val="0"/>
              </a:spcAft>
              <a:buSzPts val="1400"/>
              <a:buChar char="●"/>
            </a:pPr>
            <a:r>
              <a:rPr lang="en" sz="1400"/>
              <a:t>jari-jari =0,7; </a:t>
            </a:r>
            <a:endParaRPr sz="1400"/>
          </a:p>
          <a:p>
            <a:pPr indent="-317500" lvl="0" marL="457200" rtl="0" algn="l">
              <a:spcBef>
                <a:spcPts val="0"/>
              </a:spcBef>
              <a:spcAft>
                <a:spcPts val="0"/>
              </a:spcAft>
              <a:buSzPts val="1400"/>
              <a:buChar char="●"/>
            </a:pPr>
            <a:r>
              <a:rPr lang="en" sz="1400"/>
              <a:t>accept ratio = 0,5; </a:t>
            </a:r>
            <a:endParaRPr sz="1400"/>
          </a:p>
          <a:p>
            <a:pPr indent="-317500" lvl="0" marL="457200" rtl="0" algn="l">
              <a:spcBef>
                <a:spcPts val="0"/>
              </a:spcBef>
              <a:spcAft>
                <a:spcPts val="0"/>
              </a:spcAft>
              <a:buSzPts val="1400"/>
              <a:buChar char="●"/>
            </a:pPr>
            <a:r>
              <a:rPr lang="en" sz="1400"/>
              <a:t>reject ratio = 0,15; </a:t>
            </a:r>
            <a:endParaRPr sz="1400"/>
          </a:p>
          <a:p>
            <a:pPr indent="-317500" lvl="0" marL="457200" rtl="0" algn="l">
              <a:spcBef>
                <a:spcPts val="0"/>
              </a:spcBef>
              <a:spcAft>
                <a:spcPts val="0"/>
              </a:spcAft>
              <a:buSzPts val="1400"/>
              <a:buChar char="●"/>
            </a:pPr>
            <a:r>
              <a:rPr lang="en" sz="1400"/>
              <a:t>squash factor = 1,25; </a:t>
            </a:r>
            <a:endParaRPr sz="1400"/>
          </a:p>
          <a:p>
            <a:pPr indent="-317500" lvl="0" marL="457200" rtl="0" algn="l">
              <a:spcBef>
                <a:spcPts val="0"/>
              </a:spcBef>
              <a:spcAft>
                <a:spcPts val="0"/>
              </a:spcAft>
              <a:buSzPts val="1400"/>
              <a:buChar char="●"/>
            </a:pPr>
            <a:r>
              <a:rPr lang="en" sz="1400"/>
              <a:t>batas bawah untuk X = [0 0 0 0]; dan </a:t>
            </a:r>
            <a:endParaRPr sz="1400"/>
          </a:p>
          <a:p>
            <a:pPr indent="-317500" lvl="0" marL="457200" rtl="0" algn="l">
              <a:spcBef>
                <a:spcPts val="0"/>
              </a:spcBef>
              <a:spcAft>
                <a:spcPts val="0"/>
              </a:spcAft>
              <a:buSzPts val="1400"/>
              <a:buChar char="●"/>
            </a:pPr>
            <a:r>
              <a:rPr lang="en" sz="1400"/>
              <a:t>batas atas untuk X = [50.000.000; 70.000.000; 120; 50.000.000], </a:t>
            </a:r>
            <a:endParaRPr sz="1400"/>
          </a:p>
        </p:txBody>
      </p:sp>
      <p:pic>
        <p:nvPicPr>
          <p:cNvPr id="476" name="Google Shape;476;p66"/>
          <p:cNvPicPr preferRelativeResize="0"/>
          <p:nvPr/>
        </p:nvPicPr>
        <p:blipFill>
          <a:blip r:embed="rId3">
            <a:alphaModFix/>
          </a:blip>
          <a:stretch>
            <a:fillRect/>
          </a:stretch>
        </p:blipFill>
        <p:spPr>
          <a:xfrm>
            <a:off x="5039950" y="1991913"/>
            <a:ext cx="3307524" cy="1159675"/>
          </a:xfrm>
          <a:prstGeom prst="rect">
            <a:avLst/>
          </a:prstGeom>
          <a:noFill/>
          <a:ln>
            <a:noFill/>
          </a:ln>
        </p:spPr>
      </p:pic>
      <p:sp>
        <p:nvSpPr>
          <p:cNvPr id="477" name="Google Shape;477;p66"/>
          <p:cNvSpPr txBox="1"/>
          <p:nvPr/>
        </p:nvSpPr>
        <p:spPr>
          <a:xfrm>
            <a:off x="4386300" y="1229875"/>
            <a:ext cx="3000000" cy="607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diperoleh 2 cluster, dengan pusat (c) adalah:</a:t>
            </a:r>
            <a:endParaRPr>
              <a:solidFill>
                <a:schemeClr val="dk2"/>
              </a:solidFill>
              <a:latin typeface="Roboto"/>
              <a:ea typeface="Roboto"/>
              <a:cs typeface="Roboto"/>
              <a:sym typeface="Roboto"/>
            </a:endParaRPr>
          </a:p>
        </p:txBody>
      </p:sp>
      <p:pic>
        <p:nvPicPr>
          <p:cNvPr id="478" name="Google Shape;478;p66"/>
          <p:cNvPicPr preferRelativeResize="0"/>
          <p:nvPr/>
        </p:nvPicPr>
        <p:blipFill>
          <a:blip r:embed="rId4">
            <a:alphaModFix/>
          </a:blip>
          <a:stretch>
            <a:fillRect/>
          </a:stretch>
        </p:blipFill>
        <p:spPr>
          <a:xfrm>
            <a:off x="4982775" y="3042050"/>
            <a:ext cx="3875325" cy="714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7"/>
          <p:cNvSpPr txBox="1"/>
          <p:nvPr>
            <p:ph idx="1" type="body"/>
          </p:nvPr>
        </p:nvSpPr>
        <p:spPr>
          <a:xfrm>
            <a:off x="311700" y="1229875"/>
            <a:ext cx="83250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Pusat cluster pertama, adalah data ke-9(μ</a:t>
            </a:r>
            <a:r>
              <a:rPr baseline="-25000" lang="en" sz="1400">
                <a:solidFill>
                  <a:srgbClr val="000000"/>
                </a:solidFill>
              </a:rPr>
              <a:t>1-9</a:t>
            </a:r>
            <a:r>
              <a:rPr lang="en" sz="1400">
                <a:solidFill>
                  <a:srgbClr val="000000"/>
                </a:solidFill>
              </a:rPr>
              <a:t> = 1); </a:t>
            </a:r>
            <a:endParaRPr sz="1400">
              <a:solidFill>
                <a:srgbClr val="000000"/>
              </a:solidFill>
            </a:endParaRPr>
          </a:p>
          <a:p>
            <a:pPr indent="0" lvl="0" marL="0" rtl="0" algn="l">
              <a:spcBef>
                <a:spcPts val="1600"/>
              </a:spcBef>
              <a:spcAft>
                <a:spcPts val="0"/>
              </a:spcAft>
              <a:buClr>
                <a:srgbClr val="000000"/>
              </a:buClr>
              <a:buSzPts val="1100"/>
              <a:buFont typeface="Arial"/>
              <a:buNone/>
            </a:pPr>
            <a:r>
              <a:rPr lang="en" sz="1400">
                <a:solidFill>
                  <a:srgbClr val="000000"/>
                </a:solidFill>
              </a:rPr>
              <a:t>sedangkan pusat cluster kedua adalah data ke-5(μ</a:t>
            </a:r>
            <a:r>
              <a:rPr baseline="-25000" lang="en" sz="1400">
                <a:solidFill>
                  <a:srgbClr val="000000"/>
                </a:solidFill>
              </a:rPr>
              <a:t>2-5</a:t>
            </a:r>
            <a:r>
              <a:rPr lang="en" sz="1400">
                <a:solidFill>
                  <a:srgbClr val="000000"/>
                </a:solidFill>
              </a:rPr>
              <a:t> = 1).</a:t>
            </a:r>
            <a:endParaRPr sz="1400">
              <a:solidFill>
                <a:srgbClr val="000000"/>
              </a:solidFill>
            </a:endParaRPr>
          </a:p>
          <a:p>
            <a:pPr indent="0" lvl="0" marL="0" rtl="0" algn="l">
              <a:spcBef>
                <a:spcPts val="1600"/>
              </a:spcBef>
              <a:spcAft>
                <a:spcPts val="1600"/>
              </a:spcAft>
              <a:buNone/>
            </a:pPr>
            <a:r>
              <a:t/>
            </a:r>
            <a:endParaRPr sz="1400"/>
          </a:p>
        </p:txBody>
      </p:sp>
      <p:sp>
        <p:nvSpPr>
          <p:cNvPr id="485" name="Google Shape;485;p67"/>
          <p:cNvSpPr txBox="1"/>
          <p:nvPr/>
        </p:nvSpPr>
        <p:spPr>
          <a:xfrm>
            <a:off x="311700" y="2098050"/>
            <a:ext cx="7875000" cy="9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Apabila jari jari yang diberikan semakin besar, maka jumlah cluster yang terjadi akan semakin sedikit. Informasi mengenai kecenderungan suatu industri kecil untuk masuk ke kelompok (cluster) yang mana dapat dilihat pada table 3.8</a:t>
            </a:r>
            <a:endParaRPr>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8"/>
          <p:cNvSpPr txBox="1"/>
          <p:nvPr>
            <p:ph idx="1" type="body"/>
          </p:nvPr>
        </p:nvSpPr>
        <p:spPr>
          <a:xfrm>
            <a:off x="2655325" y="1229875"/>
            <a:ext cx="6118800" cy="15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latin typeface="Arial"/>
                <a:ea typeface="Arial"/>
                <a:cs typeface="Arial"/>
                <a:sym typeface="Arial"/>
              </a:rPr>
              <a:t>Dari table tersebut dapat disimpulkan bahwa:</a:t>
            </a:r>
            <a:endParaRPr>
              <a:solidFill>
                <a:srgbClr val="000000"/>
              </a:solidFill>
              <a:latin typeface="Arial"/>
              <a:ea typeface="Arial"/>
              <a:cs typeface="Arial"/>
              <a:sym typeface="Arial"/>
            </a:endParaRPr>
          </a:p>
          <a:p>
            <a:pPr indent="-342900" lvl="0" marL="457200" rtl="0" algn="l">
              <a:spcBef>
                <a:spcPts val="1600"/>
              </a:spcBef>
              <a:spcAft>
                <a:spcPts val="0"/>
              </a:spcAft>
              <a:buClr>
                <a:srgbClr val="000000"/>
              </a:buClr>
              <a:buSzPts val="1800"/>
              <a:buFont typeface="Arial"/>
              <a:buChar char="●"/>
            </a:pPr>
            <a:r>
              <a:rPr lang="en">
                <a:solidFill>
                  <a:srgbClr val="000000"/>
                </a:solidFill>
                <a:latin typeface="Arial"/>
                <a:ea typeface="Arial"/>
                <a:cs typeface="Arial"/>
                <a:sym typeface="Arial"/>
              </a:rPr>
              <a:t>Kelompok pertama(Cluster ke-1), akan berisi industri industri kecil ke 1, 2, 3,8,9,10,11,12,13,14,16,17,18,19,20,21,22,23,24,25,27,dan 28</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Kelompok kedua (Cluster ke-2) akan berisi industry industry kecil ke : 4,5,6,7,15,26,19,dan 30</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492" name="Google Shape;492;p68"/>
          <p:cNvPicPr preferRelativeResize="0"/>
          <p:nvPr/>
        </p:nvPicPr>
        <p:blipFill>
          <a:blip r:embed="rId3">
            <a:alphaModFix/>
          </a:blip>
          <a:stretch>
            <a:fillRect/>
          </a:stretch>
        </p:blipFill>
        <p:spPr>
          <a:xfrm>
            <a:off x="311700" y="1229876"/>
            <a:ext cx="2217200" cy="35433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9"/>
          <p:cNvSpPr txBox="1"/>
          <p:nvPr>
            <p:ph idx="1" type="body"/>
          </p:nvPr>
        </p:nvSpPr>
        <p:spPr>
          <a:xfrm>
            <a:off x="311700" y="1229875"/>
            <a:ext cx="4360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latin typeface="Arial"/>
                <a:ea typeface="Arial"/>
                <a:cs typeface="Arial"/>
                <a:sym typeface="Arial"/>
              </a:rPr>
              <a:t>Kasus 3.5</a:t>
            </a:r>
            <a:endParaRPr b="1">
              <a:latin typeface="Arial"/>
              <a:ea typeface="Arial"/>
              <a:cs typeface="Arial"/>
              <a:sym typeface="Arial"/>
            </a:endParaRPr>
          </a:p>
          <a:p>
            <a:pPr indent="0" lvl="0" marL="0" rtl="0" algn="l">
              <a:spcBef>
                <a:spcPts val="1600"/>
              </a:spcBef>
              <a:spcAft>
                <a:spcPts val="0"/>
              </a:spcAft>
              <a:buClr>
                <a:srgbClr val="000000"/>
              </a:buClr>
              <a:buSzPts val="1100"/>
              <a:buFont typeface="Arial"/>
              <a:buNone/>
            </a:pPr>
            <a:r>
              <a:rPr lang="en">
                <a:latin typeface="Arial"/>
                <a:ea typeface="Arial"/>
                <a:cs typeface="Arial"/>
                <a:sym typeface="Arial"/>
              </a:rPr>
              <a:t>Suatu perusahaan mempunyai beberapa agen yang ada di Kota X. Perusahaan membutuhkan gudang baru untuk melayani agen-agen tersebut. Lokasi agen dan frekuensi pengiriman yang diharapkan tiap minggu ke masing-masing agen seperti terlihat pada gambar di samping</a:t>
            </a:r>
            <a:endParaRPr>
              <a:latin typeface="Arial"/>
              <a:ea typeface="Arial"/>
              <a:cs typeface="Arial"/>
              <a:sym typeface="Arial"/>
            </a:endParaRPr>
          </a:p>
          <a:p>
            <a:pPr indent="0" lvl="0" marL="0" rtl="0" algn="l">
              <a:spcBef>
                <a:spcPts val="1600"/>
              </a:spcBef>
              <a:spcAft>
                <a:spcPts val="1600"/>
              </a:spcAft>
              <a:buNone/>
            </a:pPr>
            <a:r>
              <a:t/>
            </a:r>
            <a:endParaRPr>
              <a:latin typeface="Arial"/>
              <a:ea typeface="Arial"/>
              <a:cs typeface="Arial"/>
              <a:sym typeface="Arial"/>
            </a:endParaRPr>
          </a:p>
        </p:txBody>
      </p:sp>
      <p:pic>
        <p:nvPicPr>
          <p:cNvPr id="499" name="Google Shape;499;p69"/>
          <p:cNvPicPr preferRelativeResize="0"/>
          <p:nvPr/>
        </p:nvPicPr>
        <p:blipFill rotWithShape="1">
          <a:blip r:embed="rId3">
            <a:alphaModFix/>
          </a:blip>
          <a:srcRect b="13481" l="6349" r="0" t="20884"/>
          <a:stretch/>
        </p:blipFill>
        <p:spPr>
          <a:xfrm>
            <a:off x="5429450" y="795925"/>
            <a:ext cx="3034374" cy="28347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0"/>
          <p:cNvSpPr txBox="1"/>
          <p:nvPr>
            <p:ph idx="1" type="body"/>
          </p:nvPr>
        </p:nvSpPr>
        <p:spPr>
          <a:xfrm>
            <a:off x="426000" y="391900"/>
            <a:ext cx="18987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t>Diketahui</a:t>
            </a:r>
            <a:endParaRPr b="1"/>
          </a:p>
          <a:p>
            <a:pPr indent="0" lvl="0" marL="0" rtl="0" algn="l">
              <a:spcBef>
                <a:spcPts val="1600"/>
              </a:spcBef>
              <a:spcAft>
                <a:spcPts val="0"/>
              </a:spcAft>
              <a:buNone/>
            </a:pPr>
            <a:r>
              <a:rPr lang="en" sz="1400"/>
              <a:t>Jari-Jari = 0.94</a:t>
            </a:r>
            <a:endParaRPr sz="1400"/>
          </a:p>
          <a:p>
            <a:pPr indent="0" lvl="0" marL="0" rtl="0" algn="l">
              <a:spcBef>
                <a:spcPts val="1600"/>
              </a:spcBef>
              <a:spcAft>
                <a:spcPts val="0"/>
              </a:spcAft>
              <a:buNone/>
            </a:pPr>
            <a:r>
              <a:rPr lang="en" sz="1400"/>
              <a:t>Accept Ratio = 0.75</a:t>
            </a:r>
            <a:endParaRPr sz="1400"/>
          </a:p>
          <a:p>
            <a:pPr indent="0" lvl="0" marL="0" rtl="0" algn="l">
              <a:spcBef>
                <a:spcPts val="1600"/>
              </a:spcBef>
              <a:spcAft>
                <a:spcPts val="0"/>
              </a:spcAft>
              <a:buNone/>
            </a:pPr>
            <a:r>
              <a:rPr lang="en" sz="1400"/>
              <a:t>Reject Ratio = 0.5</a:t>
            </a:r>
            <a:endParaRPr sz="1400"/>
          </a:p>
          <a:p>
            <a:pPr indent="0" lvl="0" marL="0" rtl="0" algn="l">
              <a:spcBef>
                <a:spcPts val="1600"/>
              </a:spcBef>
              <a:spcAft>
                <a:spcPts val="0"/>
              </a:spcAft>
              <a:buClr>
                <a:srgbClr val="000000"/>
              </a:buClr>
              <a:buSzPts val="1100"/>
              <a:buFont typeface="Arial"/>
              <a:buNone/>
            </a:pPr>
            <a:r>
              <a:rPr lang="en" sz="1400"/>
              <a:t>Squash Factor = 1.25</a:t>
            </a:r>
            <a:endParaRPr sz="1400"/>
          </a:p>
          <a:p>
            <a:pPr indent="0" lvl="0" marL="0" rtl="0" algn="l">
              <a:spcBef>
                <a:spcPts val="1600"/>
              </a:spcBef>
              <a:spcAft>
                <a:spcPts val="1600"/>
              </a:spcAft>
              <a:buNone/>
            </a:pPr>
            <a:r>
              <a:t/>
            </a:r>
            <a:endParaRPr/>
          </a:p>
        </p:txBody>
      </p:sp>
      <p:sp>
        <p:nvSpPr>
          <p:cNvPr id="505" name="Google Shape;505;p70"/>
          <p:cNvSpPr txBox="1"/>
          <p:nvPr>
            <p:ph idx="1" type="body"/>
          </p:nvPr>
        </p:nvSpPr>
        <p:spPr>
          <a:xfrm>
            <a:off x="2787600" y="391900"/>
            <a:ext cx="2376300" cy="3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 Ternormalisasi</a:t>
            </a:r>
            <a:endParaRPr b="1"/>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pic>
        <p:nvPicPr>
          <p:cNvPr id="506" name="Google Shape;506;p70"/>
          <p:cNvPicPr preferRelativeResize="0"/>
          <p:nvPr/>
        </p:nvPicPr>
        <p:blipFill rotWithShape="1">
          <a:blip r:embed="rId3">
            <a:alphaModFix/>
          </a:blip>
          <a:srcRect b="65490" l="36266" r="48360" t="14938"/>
          <a:stretch/>
        </p:blipFill>
        <p:spPr>
          <a:xfrm>
            <a:off x="2960550" y="816350"/>
            <a:ext cx="1898699" cy="3221876"/>
          </a:xfrm>
          <a:prstGeom prst="rect">
            <a:avLst/>
          </a:prstGeom>
          <a:noFill/>
          <a:ln>
            <a:noFill/>
          </a:ln>
        </p:spPr>
      </p:pic>
      <p:sp>
        <p:nvSpPr>
          <p:cNvPr id="507" name="Google Shape;507;p70"/>
          <p:cNvSpPr txBox="1"/>
          <p:nvPr>
            <p:ph idx="1" type="body"/>
          </p:nvPr>
        </p:nvSpPr>
        <p:spPr>
          <a:xfrm>
            <a:off x="5626800" y="391900"/>
            <a:ext cx="3091200" cy="3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Frekuensi Ternormalisasi</a:t>
            </a:r>
            <a:endParaRPr b="1"/>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pic>
        <p:nvPicPr>
          <p:cNvPr id="508" name="Google Shape;508;p70"/>
          <p:cNvPicPr preferRelativeResize="0"/>
          <p:nvPr/>
        </p:nvPicPr>
        <p:blipFill rotWithShape="1">
          <a:blip r:embed="rId4">
            <a:alphaModFix/>
          </a:blip>
          <a:srcRect b="43644" l="36085" r="53780" t="37543"/>
          <a:stretch/>
        </p:blipFill>
        <p:spPr>
          <a:xfrm>
            <a:off x="6218625" y="769900"/>
            <a:ext cx="1320667" cy="32683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1"/>
          <p:cNvSpPr txBox="1"/>
          <p:nvPr>
            <p:ph idx="1" type="body"/>
          </p:nvPr>
        </p:nvSpPr>
        <p:spPr>
          <a:xfrm>
            <a:off x="374775" y="413575"/>
            <a:ext cx="2376300" cy="3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Potensi Awal</a:t>
            </a:r>
            <a:endParaRPr b="1"/>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sp>
        <p:nvSpPr>
          <p:cNvPr id="514" name="Google Shape;514;p71"/>
          <p:cNvSpPr txBox="1"/>
          <p:nvPr>
            <p:ph idx="1" type="body"/>
          </p:nvPr>
        </p:nvSpPr>
        <p:spPr>
          <a:xfrm>
            <a:off x="3213975" y="413575"/>
            <a:ext cx="4197900" cy="3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Potensi Awal * Frek. Ternormalisasi</a:t>
            </a:r>
            <a:endParaRPr b="1"/>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pic>
        <p:nvPicPr>
          <p:cNvPr id="515" name="Google Shape;515;p71"/>
          <p:cNvPicPr preferRelativeResize="0"/>
          <p:nvPr/>
        </p:nvPicPr>
        <p:blipFill rotWithShape="1">
          <a:blip r:embed="rId3">
            <a:alphaModFix/>
          </a:blip>
          <a:srcRect b="22911" l="38298" r="51040" t="59191"/>
          <a:stretch/>
        </p:blipFill>
        <p:spPr>
          <a:xfrm>
            <a:off x="491225" y="863819"/>
            <a:ext cx="1649449" cy="3691499"/>
          </a:xfrm>
          <a:prstGeom prst="rect">
            <a:avLst/>
          </a:prstGeom>
          <a:noFill/>
          <a:ln>
            <a:noFill/>
          </a:ln>
        </p:spPr>
      </p:pic>
      <p:pic>
        <p:nvPicPr>
          <p:cNvPr id="516" name="Google Shape;516;p71"/>
          <p:cNvPicPr preferRelativeResize="0"/>
          <p:nvPr/>
        </p:nvPicPr>
        <p:blipFill rotWithShape="1">
          <a:blip r:embed="rId4">
            <a:alphaModFix/>
          </a:blip>
          <a:srcRect b="3660" l="36439" r="49601" t="79585"/>
          <a:stretch/>
        </p:blipFill>
        <p:spPr>
          <a:xfrm>
            <a:off x="3583125" y="863823"/>
            <a:ext cx="2282774" cy="3652326"/>
          </a:xfrm>
          <a:prstGeom prst="rect">
            <a:avLst/>
          </a:prstGeom>
          <a:noFill/>
          <a:ln>
            <a:noFill/>
          </a:ln>
        </p:spPr>
      </p:pic>
      <p:sp>
        <p:nvSpPr>
          <p:cNvPr id="517" name="Google Shape;517;p71"/>
          <p:cNvSpPr txBox="1"/>
          <p:nvPr>
            <p:ph idx="1" type="body"/>
          </p:nvPr>
        </p:nvSpPr>
        <p:spPr>
          <a:xfrm>
            <a:off x="6334050" y="1157775"/>
            <a:ext cx="2282700" cy="24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rPr lang="en" sz="1400"/>
              <a:t>Potensi Tertinggi = 4.07</a:t>
            </a:r>
            <a:endParaRPr sz="1400"/>
          </a:p>
          <a:p>
            <a:pPr indent="0" lvl="0" marL="0" rtl="0" algn="l">
              <a:spcBef>
                <a:spcPts val="1600"/>
              </a:spcBef>
              <a:spcAft>
                <a:spcPts val="0"/>
              </a:spcAft>
              <a:buNone/>
            </a:pPr>
            <a:r>
              <a:rPr lang="en" sz="1400"/>
              <a:t>Data ke-9</a:t>
            </a:r>
            <a:endParaRPr sz="14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8"/>
          <p:cNvSpPr txBox="1"/>
          <p:nvPr>
            <p:ph idx="1" type="body"/>
          </p:nvPr>
        </p:nvSpPr>
        <p:spPr>
          <a:xfrm>
            <a:off x="311700" y="410000"/>
            <a:ext cx="8520600" cy="41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3 kelas yang sering digunakan untuk mencari indeks kekaburan</a:t>
            </a:r>
            <a:r>
              <a:rPr lang="en">
                <a:solidFill>
                  <a:srgbClr val="000000"/>
                </a:solidFill>
              </a:rPr>
              <a:t>:</a:t>
            </a:r>
            <a:endParaRPr>
              <a:solidFill>
                <a:srgbClr val="000000"/>
              </a:solidFill>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Hamming Distance</a:t>
            </a:r>
            <a:endParaRPr>
              <a:solidFill>
                <a:srgbClr val="000000"/>
              </a:solidFill>
            </a:endParaRPr>
          </a:p>
          <a:p>
            <a:pPr indent="0" lvl="0" marL="457200" rtl="0" algn="l">
              <a:lnSpc>
                <a:spcPct val="100000"/>
              </a:lnSpc>
              <a:spcBef>
                <a:spcPts val="1600"/>
              </a:spcBef>
              <a:spcAft>
                <a:spcPts val="0"/>
              </a:spcAft>
              <a:buClr>
                <a:srgbClr val="000000"/>
              </a:buClr>
              <a:buSzPts val="1100"/>
              <a:buFont typeface="Arial"/>
              <a:buNone/>
            </a:pPr>
            <a:r>
              <a:rPr lang="en">
                <a:solidFill>
                  <a:srgbClr val="000000"/>
                </a:solidFill>
              </a:rPr>
              <a:t>f(A) = Σ | μ</a:t>
            </a:r>
            <a:r>
              <a:rPr baseline="-25000" lang="en">
                <a:solidFill>
                  <a:srgbClr val="000000"/>
                </a:solidFill>
              </a:rPr>
              <a:t>A</a:t>
            </a:r>
            <a:r>
              <a:rPr lang="en">
                <a:solidFill>
                  <a:srgbClr val="000000"/>
                </a:solidFill>
              </a:rPr>
              <a:t> [x] - μ</a:t>
            </a:r>
            <a:r>
              <a:rPr baseline="-25000" lang="en">
                <a:solidFill>
                  <a:srgbClr val="000000"/>
                </a:solidFill>
              </a:rPr>
              <a:t>C</a:t>
            </a:r>
            <a:r>
              <a:rPr lang="en">
                <a:solidFill>
                  <a:srgbClr val="000000"/>
                </a:solidFill>
              </a:rPr>
              <a:t> [x] | atau</a:t>
            </a:r>
            <a:endParaRPr>
              <a:solidFill>
                <a:srgbClr val="000000"/>
              </a:solidFill>
            </a:endParaRPr>
          </a:p>
          <a:p>
            <a:pPr indent="0" lvl="0" marL="457200" rtl="0" algn="l">
              <a:lnSpc>
                <a:spcPct val="100000"/>
              </a:lnSpc>
              <a:spcBef>
                <a:spcPts val="1600"/>
              </a:spcBef>
              <a:spcAft>
                <a:spcPts val="0"/>
              </a:spcAft>
              <a:buNone/>
            </a:pPr>
            <a:r>
              <a:rPr lang="en">
                <a:solidFill>
                  <a:srgbClr val="000000"/>
                </a:solidFill>
              </a:rPr>
              <a:t>f(A) = Σ min [μ</a:t>
            </a:r>
            <a:r>
              <a:rPr baseline="-25000" lang="en">
                <a:solidFill>
                  <a:srgbClr val="000000"/>
                </a:solidFill>
              </a:rPr>
              <a:t>A</a:t>
            </a:r>
            <a:r>
              <a:rPr lang="en">
                <a:solidFill>
                  <a:srgbClr val="000000"/>
                </a:solidFill>
              </a:rPr>
              <a:t> [x], 1 - μ</a:t>
            </a:r>
            <a:r>
              <a:rPr baseline="-25000" lang="en">
                <a:solidFill>
                  <a:srgbClr val="000000"/>
                </a:solidFill>
              </a:rPr>
              <a:t>A</a:t>
            </a:r>
            <a:r>
              <a:rPr lang="en">
                <a:solidFill>
                  <a:srgbClr val="000000"/>
                </a:solidFill>
              </a:rPr>
              <a:t> [x]]</a:t>
            </a:r>
            <a:endParaRPr>
              <a:solidFill>
                <a:srgbClr val="000000"/>
              </a:solidFill>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Euclidean Distance</a:t>
            </a:r>
            <a:endParaRPr>
              <a:solidFill>
                <a:srgbClr val="000000"/>
              </a:solidFill>
            </a:endParaRPr>
          </a:p>
          <a:p>
            <a:pPr indent="0" lvl="0" marL="457200" rtl="0" algn="l">
              <a:lnSpc>
                <a:spcPct val="100000"/>
              </a:lnSpc>
              <a:spcBef>
                <a:spcPts val="1600"/>
              </a:spcBef>
              <a:spcAft>
                <a:spcPts val="0"/>
              </a:spcAft>
              <a:buNone/>
            </a:pPr>
            <a:r>
              <a:rPr lang="en">
                <a:solidFill>
                  <a:srgbClr val="000000"/>
                </a:solidFill>
              </a:rPr>
              <a:t>f(A) = {</a:t>
            </a:r>
            <a:r>
              <a:rPr lang="en">
                <a:solidFill>
                  <a:srgbClr val="000000"/>
                </a:solidFill>
              </a:rPr>
              <a:t>Σ [μ</a:t>
            </a:r>
            <a:r>
              <a:rPr baseline="-25000" lang="en">
                <a:solidFill>
                  <a:srgbClr val="000000"/>
                </a:solidFill>
              </a:rPr>
              <a:t>A</a:t>
            </a:r>
            <a:r>
              <a:rPr lang="en">
                <a:solidFill>
                  <a:srgbClr val="000000"/>
                </a:solidFill>
              </a:rPr>
              <a:t> [x] - μ</a:t>
            </a:r>
            <a:r>
              <a:rPr baseline="-25000" lang="en">
                <a:solidFill>
                  <a:srgbClr val="000000"/>
                </a:solidFill>
              </a:rPr>
              <a:t>C </a:t>
            </a:r>
            <a:r>
              <a:rPr lang="en">
                <a:solidFill>
                  <a:srgbClr val="000000"/>
                </a:solidFill>
              </a:rPr>
              <a:t>[x]]</a:t>
            </a:r>
            <a:r>
              <a:rPr baseline="30000" lang="en">
                <a:solidFill>
                  <a:srgbClr val="000000"/>
                </a:solidFill>
              </a:rPr>
              <a:t>2</a:t>
            </a:r>
            <a:r>
              <a:rPr lang="en">
                <a:solidFill>
                  <a:srgbClr val="000000"/>
                </a:solidFill>
              </a:rPr>
              <a:t>}</a:t>
            </a:r>
            <a:r>
              <a:rPr baseline="30000" lang="en">
                <a:solidFill>
                  <a:srgbClr val="000000"/>
                </a:solidFill>
              </a:rPr>
              <a:t>1/2</a:t>
            </a:r>
            <a:endParaRPr>
              <a:solidFill>
                <a:srgbClr val="000000"/>
              </a:solidFill>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Minkowski Distance </a:t>
            </a:r>
            <a:endParaRPr>
              <a:solidFill>
                <a:srgbClr val="000000"/>
              </a:solidFill>
            </a:endParaRPr>
          </a:p>
          <a:p>
            <a:pPr indent="0" lvl="0" marL="457200" rtl="0" algn="l">
              <a:lnSpc>
                <a:spcPct val="100000"/>
              </a:lnSpc>
              <a:spcBef>
                <a:spcPts val="1600"/>
              </a:spcBef>
              <a:spcAft>
                <a:spcPts val="1600"/>
              </a:spcAft>
              <a:buNone/>
            </a:pPr>
            <a:r>
              <a:rPr lang="en">
                <a:solidFill>
                  <a:srgbClr val="000000"/>
                </a:solidFill>
              </a:rPr>
              <a:t>f(A) = {</a:t>
            </a:r>
            <a:r>
              <a:rPr lang="en">
                <a:solidFill>
                  <a:srgbClr val="000000"/>
                </a:solidFill>
              </a:rPr>
              <a:t>Σ [μ</a:t>
            </a:r>
            <a:r>
              <a:rPr baseline="-25000" lang="en">
                <a:solidFill>
                  <a:srgbClr val="000000"/>
                </a:solidFill>
              </a:rPr>
              <a:t>A</a:t>
            </a:r>
            <a:r>
              <a:rPr lang="en">
                <a:solidFill>
                  <a:srgbClr val="000000"/>
                </a:solidFill>
              </a:rPr>
              <a:t> [x] - μ</a:t>
            </a:r>
            <a:r>
              <a:rPr baseline="-25000" lang="en">
                <a:solidFill>
                  <a:srgbClr val="000000"/>
                </a:solidFill>
              </a:rPr>
              <a:t>C </a:t>
            </a:r>
            <a:r>
              <a:rPr lang="en">
                <a:solidFill>
                  <a:srgbClr val="000000"/>
                </a:solidFill>
              </a:rPr>
              <a:t>[x]]</a:t>
            </a:r>
            <a:r>
              <a:rPr baseline="30000" lang="en">
                <a:solidFill>
                  <a:srgbClr val="000000"/>
                </a:solidFill>
              </a:rPr>
              <a:t>w</a:t>
            </a:r>
            <a:r>
              <a:rPr lang="en">
                <a:solidFill>
                  <a:srgbClr val="000000"/>
                </a:solidFill>
              </a:rPr>
              <a:t>}</a:t>
            </a:r>
            <a:r>
              <a:rPr baseline="30000" lang="en">
                <a:solidFill>
                  <a:srgbClr val="000000"/>
                </a:solidFill>
              </a:rPr>
              <a:t>1/w </a:t>
            </a:r>
            <a:r>
              <a:rPr lang="en">
                <a:solidFill>
                  <a:srgbClr val="000000"/>
                </a:solidFill>
              </a:rPr>
              <a:t>dengan w ∈ [1,~]</a:t>
            </a:r>
            <a:endParaRPr baseline="30000">
              <a:solidFill>
                <a:srgbClr val="00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72"/>
          <p:cNvSpPr txBox="1"/>
          <p:nvPr>
            <p:ph idx="1" type="body"/>
          </p:nvPr>
        </p:nvSpPr>
        <p:spPr>
          <a:xfrm>
            <a:off x="318925" y="902250"/>
            <a:ext cx="3018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t>Iterasi - 1</a:t>
            </a:r>
            <a:endParaRPr b="1"/>
          </a:p>
          <a:p>
            <a:pPr indent="0" lvl="0" marL="0" rtl="0" algn="l">
              <a:spcBef>
                <a:spcPts val="1600"/>
              </a:spcBef>
              <a:spcAft>
                <a:spcPts val="0"/>
              </a:spcAft>
              <a:buClr>
                <a:srgbClr val="000000"/>
              </a:buClr>
              <a:buSzPts val="1100"/>
              <a:buFont typeface="Arial"/>
              <a:buNone/>
            </a:pPr>
            <a:r>
              <a:rPr lang="en" sz="1400"/>
              <a:t>Potensi Tertinggi = 4.07</a:t>
            </a:r>
            <a:endParaRPr sz="1400"/>
          </a:p>
          <a:p>
            <a:pPr indent="0" lvl="0" marL="0" rtl="0" algn="l">
              <a:spcBef>
                <a:spcPts val="1600"/>
              </a:spcBef>
              <a:spcAft>
                <a:spcPts val="0"/>
              </a:spcAft>
              <a:buClr>
                <a:srgbClr val="000000"/>
              </a:buClr>
              <a:buSzPts val="1100"/>
              <a:buFont typeface="Arial"/>
              <a:buNone/>
            </a:pPr>
            <a:r>
              <a:rPr lang="en" sz="1400"/>
              <a:t>Rasio = 1.00</a:t>
            </a:r>
            <a:endParaRPr sz="1400"/>
          </a:p>
          <a:p>
            <a:pPr indent="0" lvl="0" marL="0" rtl="0" algn="l">
              <a:spcBef>
                <a:spcPts val="1600"/>
              </a:spcBef>
              <a:spcAft>
                <a:spcPts val="0"/>
              </a:spcAft>
              <a:buClr>
                <a:srgbClr val="000000"/>
              </a:buClr>
              <a:buSzPts val="1100"/>
              <a:buFont typeface="Arial"/>
              <a:buNone/>
            </a:pPr>
            <a:r>
              <a:rPr lang="en" sz="1400"/>
              <a:t>Rasio &gt; Accept Ratio</a:t>
            </a:r>
            <a:endParaRPr sz="1400"/>
          </a:p>
          <a:p>
            <a:pPr indent="0" lvl="0" marL="0" rtl="0" algn="l">
              <a:spcBef>
                <a:spcPts val="1600"/>
              </a:spcBef>
              <a:spcAft>
                <a:spcPts val="0"/>
              </a:spcAft>
              <a:buClr>
                <a:srgbClr val="000000"/>
              </a:buClr>
              <a:buSzPts val="1100"/>
              <a:buFont typeface="Arial"/>
              <a:buNone/>
            </a:pPr>
            <a:r>
              <a:rPr lang="en" sz="1400"/>
              <a:t>Jumlah Cluster = 1</a:t>
            </a:r>
            <a:endParaRPr sz="1400"/>
          </a:p>
          <a:p>
            <a:pPr indent="0" lvl="0" marL="0" rtl="0" algn="l">
              <a:spcBef>
                <a:spcPts val="1600"/>
              </a:spcBef>
              <a:spcAft>
                <a:spcPts val="0"/>
              </a:spcAft>
              <a:buClr>
                <a:srgbClr val="000000"/>
              </a:buClr>
              <a:buSzPts val="1100"/>
              <a:buFont typeface="Arial"/>
              <a:buNone/>
            </a:pPr>
            <a:r>
              <a:rPr lang="en" sz="1400"/>
              <a:t>Pusat Cluster = 0.78   0.18</a:t>
            </a:r>
            <a:endParaRPr sz="1400"/>
          </a:p>
          <a:p>
            <a:pPr indent="0" lvl="0" marL="0" rtl="0" algn="l">
              <a:spcBef>
                <a:spcPts val="1600"/>
              </a:spcBef>
              <a:spcAft>
                <a:spcPts val="1600"/>
              </a:spcAft>
              <a:buNone/>
            </a:pPr>
            <a:r>
              <a:t/>
            </a:r>
            <a:endParaRPr/>
          </a:p>
        </p:txBody>
      </p:sp>
      <p:sp>
        <p:nvSpPr>
          <p:cNvPr id="523" name="Google Shape;523;p72"/>
          <p:cNvSpPr txBox="1"/>
          <p:nvPr>
            <p:ph idx="1" type="body"/>
          </p:nvPr>
        </p:nvSpPr>
        <p:spPr>
          <a:xfrm>
            <a:off x="3264375" y="424450"/>
            <a:ext cx="2363100" cy="3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Potensi Baru</a:t>
            </a:r>
            <a:endParaRPr b="1"/>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pic>
        <p:nvPicPr>
          <p:cNvPr id="524" name="Google Shape;524;p72"/>
          <p:cNvPicPr preferRelativeResize="0"/>
          <p:nvPr/>
        </p:nvPicPr>
        <p:blipFill rotWithShape="1">
          <a:blip r:embed="rId3">
            <a:alphaModFix/>
          </a:blip>
          <a:srcRect b="43140" l="17874" r="69049" t="34387"/>
          <a:stretch/>
        </p:blipFill>
        <p:spPr>
          <a:xfrm>
            <a:off x="3373623" y="866875"/>
            <a:ext cx="1576701" cy="3612026"/>
          </a:xfrm>
          <a:prstGeom prst="rect">
            <a:avLst/>
          </a:prstGeom>
          <a:noFill/>
          <a:ln>
            <a:noFill/>
          </a:ln>
        </p:spPr>
      </p:pic>
      <p:sp>
        <p:nvSpPr>
          <p:cNvPr id="525" name="Google Shape;525;p72"/>
          <p:cNvSpPr txBox="1"/>
          <p:nvPr>
            <p:ph idx="1" type="body"/>
          </p:nvPr>
        </p:nvSpPr>
        <p:spPr>
          <a:xfrm>
            <a:off x="5246425" y="866863"/>
            <a:ext cx="3018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t>Iterasi - 2</a:t>
            </a:r>
            <a:endParaRPr b="1"/>
          </a:p>
          <a:p>
            <a:pPr indent="0" lvl="0" marL="0" rtl="0" algn="l">
              <a:spcBef>
                <a:spcPts val="1600"/>
              </a:spcBef>
              <a:spcAft>
                <a:spcPts val="0"/>
              </a:spcAft>
              <a:buClr>
                <a:srgbClr val="000000"/>
              </a:buClr>
              <a:buSzPts val="1100"/>
              <a:buFont typeface="Arial"/>
              <a:buNone/>
            </a:pPr>
            <a:r>
              <a:rPr lang="en" sz="1400"/>
              <a:t>Potensi Tertinggi = 1.85</a:t>
            </a:r>
            <a:endParaRPr sz="1400"/>
          </a:p>
          <a:p>
            <a:pPr indent="0" lvl="0" marL="0" rtl="0" algn="l">
              <a:spcBef>
                <a:spcPts val="1600"/>
              </a:spcBef>
              <a:spcAft>
                <a:spcPts val="0"/>
              </a:spcAft>
              <a:buClr>
                <a:srgbClr val="000000"/>
              </a:buClr>
              <a:buSzPts val="1100"/>
              <a:buFont typeface="Arial"/>
              <a:buNone/>
            </a:pPr>
            <a:r>
              <a:rPr lang="en" sz="1400"/>
              <a:t>Rasio = 0.45</a:t>
            </a:r>
            <a:endParaRPr sz="1400"/>
          </a:p>
          <a:p>
            <a:pPr indent="0" lvl="0" marL="0" rtl="0" algn="l">
              <a:spcBef>
                <a:spcPts val="1600"/>
              </a:spcBef>
              <a:spcAft>
                <a:spcPts val="0"/>
              </a:spcAft>
              <a:buClr>
                <a:srgbClr val="000000"/>
              </a:buClr>
              <a:buSzPts val="1100"/>
              <a:buFont typeface="Arial"/>
              <a:buNone/>
            </a:pPr>
            <a:r>
              <a:rPr lang="en" sz="1400"/>
              <a:t>Rasio &lt; Accept Ratio</a:t>
            </a:r>
            <a:endParaRPr sz="1400"/>
          </a:p>
          <a:p>
            <a:pPr indent="0" lvl="0" marL="0" rtl="0" algn="l">
              <a:spcBef>
                <a:spcPts val="1600"/>
              </a:spcBef>
              <a:spcAft>
                <a:spcPts val="0"/>
              </a:spcAft>
              <a:buClr>
                <a:srgbClr val="000000"/>
              </a:buClr>
              <a:buSzPts val="1100"/>
              <a:buFont typeface="Arial"/>
              <a:buNone/>
            </a:pPr>
            <a:r>
              <a:rPr lang="en" sz="1400"/>
              <a:t>Rasio &lt; Reject Ratio</a:t>
            </a:r>
            <a:endParaRPr sz="1400"/>
          </a:p>
          <a:p>
            <a:pPr indent="0" lvl="0" marL="0" rtl="0" algn="l">
              <a:spcBef>
                <a:spcPts val="1600"/>
              </a:spcBef>
              <a:spcAft>
                <a:spcPts val="0"/>
              </a:spcAft>
              <a:buClr>
                <a:srgbClr val="000000"/>
              </a:buClr>
              <a:buSzPts val="1100"/>
              <a:buFont typeface="Arial"/>
              <a:buNone/>
            </a:pPr>
            <a:r>
              <a:rPr b="1" lang="en" sz="1400"/>
              <a:t>Iterasi Dihentikan</a:t>
            </a:r>
            <a:endParaRPr b="1" sz="1400"/>
          </a:p>
          <a:p>
            <a:pPr indent="0" lvl="0" marL="0" rtl="0" algn="l">
              <a:spcBef>
                <a:spcPts val="1600"/>
              </a:spcBef>
              <a:spcAft>
                <a:spcPts val="16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73"/>
          <p:cNvSpPr txBox="1"/>
          <p:nvPr>
            <p:ph idx="1" type="body"/>
          </p:nvPr>
        </p:nvSpPr>
        <p:spPr>
          <a:xfrm>
            <a:off x="743138" y="428025"/>
            <a:ext cx="2376300" cy="3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Lokasi Optimum</a:t>
            </a:r>
            <a:endParaRPr b="1"/>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a:p>
        </p:txBody>
      </p:sp>
      <p:pic>
        <p:nvPicPr>
          <p:cNvPr id="531" name="Google Shape;531;p73"/>
          <p:cNvPicPr preferRelativeResize="0"/>
          <p:nvPr/>
        </p:nvPicPr>
        <p:blipFill rotWithShape="1">
          <a:blip r:embed="rId3">
            <a:alphaModFix/>
          </a:blip>
          <a:srcRect b="23123" l="11759" r="12614" t="32235"/>
          <a:stretch/>
        </p:blipFill>
        <p:spPr>
          <a:xfrm>
            <a:off x="3734825" y="942750"/>
            <a:ext cx="4636393" cy="3648101"/>
          </a:xfrm>
          <a:prstGeom prst="rect">
            <a:avLst/>
          </a:prstGeom>
          <a:noFill/>
          <a:ln>
            <a:noFill/>
          </a:ln>
        </p:spPr>
      </p:pic>
      <p:pic>
        <p:nvPicPr>
          <p:cNvPr id="532" name="Google Shape;532;p73"/>
          <p:cNvPicPr preferRelativeResize="0"/>
          <p:nvPr/>
        </p:nvPicPr>
        <p:blipFill rotWithShape="1">
          <a:blip r:embed="rId4">
            <a:alphaModFix/>
          </a:blip>
          <a:srcRect b="50923" l="22208" r="31923" t="5491"/>
          <a:stretch/>
        </p:blipFill>
        <p:spPr>
          <a:xfrm>
            <a:off x="491225" y="942738"/>
            <a:ext cx="2880124" cy="36481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74"/>
          <p:cNvSpPr txBox="1"/>
          <p:nvPr>
            <p:ph type="title"/>
          </p:nvPr>
        </p:nvSpPr>
        <p:spPr>
          <a:xfrm>
            <a:off x="345150" y="526350"/>
            <a:ext cx="8453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Membentuk FIS dengan Subtractive Clustering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Setelah variabel- variabel terbagi atas himpunan-himpunan fuzzy,dimana dalam menentukan derajat keanggotaan dalam setiap himpunan digunakan fuzzy clustering , maka selanjutnya dapat dibangun </a:t>
            </a:r>
            <a:r>
              <a:rPr b="1" lang="en"/>
              <a:t>fuzzy inference system.</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rPr lang="en"/>
              <a:t>Untuk membentuk FIS dari hasil clustering ini , kita dapat menggunakan metode </a:t>
            </a:r>
            <a:r>
              <a:rPr b="1" lang="en"/>
              <a:t>inferensi fuzzy sugeno orde satu</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7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Kumpulan aturan yang berbentuk :</a:t>
            </a:r>
            <a:endParaRPr/>
          </a:p>
        </p:txBody>
      </p:sp>
      <p:sp>
        <p:nvSpPr>
          <p:cNvPr id="549" name="Google Shape;549;p7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[R1] IF (x1 is A11) o (x2 is A12) o ...o (Xn is A1m) THEN (z = k11x1 + … + k1mXm +k10);</a:t>
            </a:r>
            <a:endParaRPr sz="1400"/>
          </a:p>
          <a:p>
            <a:pPr indent="0" lvl="0" marL="0" rtl="0" algn="l">
              <a:spcBef>
                <a:spcPts val="1600"/>
              </a:spcBef>
              <a:spcAft>
                <a:spcPts val="0"/>
              </a:spcAft>
              <a:buNone/>
            </a:pPr>
            <a:r>
              <a:rPr lang="en" sz="1400"/>
              <a:t>[R2] IF (x1 is A21) o (x2 is A22) o ...o (Xn is A2m) THEN (z = k21x1 + … + k2mXm +k20);</a:t>
            </a:r>
            <a:endParaRPr sz="1400"/>
          </a:p>
          <a:p>
            <a:pPr indent="0" lvl="0" marL="0" rtl="0" algn="l">
              <a:spcBef>
                <a:spcPts val="1600"/>
              </a:spcBef>
              <a:spcAft>
                <a:spcPts val="0"/>
              </a:spcAft>
              <a:buNone/>
            </a:pPr>
            <a:r>
              <a:rPr lang="en" sz="1400"/>
              <a:t>[Rr] IF (x1 is Am1) o (x2 is Am2) o ...o (Xn is Arm) THEN (z = kr1x1 + … + krmXm +kr0);</a:t>
            </a:r>
            <a:endParaRPr sz="1400"/>
          </a:p>
          <a:p>
            <a:pPr indent="0" lvl="0" marL="0" rtl="0" algn="l">
              <a:spcBef>
                <a:spcPts val="1600"/>
              </a:spcBef>
              <a:spcAft>
                <a:spcPts val="0"/>
              </a:spcAft>
              <a:buNone/>
            </a:pPr>
            <a:r>
              <a:t/>
            </a:r>
            <a:endParaRPr sz="1400"/>
          </a:p>
          <a:p>
            <a:pPr indent="0" lvl="0" marL="0" rtl="0" algn="l">
              <a:spcBef>
                <a:spcPts val="1600"/>
              </a:spcBef>
              <a:spcAft>
                <a:spcPts val="1600"/>
              </a:spcAft>
              <a:buClr>
                <a:srgbClr val="000000"/>
              </a:buClr>
              <a:buSzPts val="1100"/>
              <a:buFont typeface="Arial"/>
              <a:buNone/>
            </a:pPr>
            <a:r>
              <a:rPr lang="en" sz="1400"/>
              <a:t>Jumlah aturan = r yang terbentuk, sama dengan jumlah cluster yang terbentuk.</a:t>
            </a:r>
            <a:endParaRPr sz="1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Untuk mempermudah komputasi, matriks K yang berukuran r x (m+1) :</a:t>
            </a:r>
            <a:endParaRPr sz="1800"/>
          </a:p>
        </p:txBody>
      </p:sp>
      <p:sp>
        <p:nvSpPr>
          <p:cNvPr id="555" name="Google Shape;555;p77"/>
          <p:cNvSpPr txBox="1"/>
          <p:nvPr>
            <p:ph idx="1" type="body"/>
          </p:nvPr>
        </p:nvSpPr>
        <p:spPr>
          <a:xfrm>
            <a:off x="3695950" y="1017800"/>
            <a:ext cx="51363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Disusun menjadi satu vektor k :</a:t>
            </a:r>
            <a:endParaRPr/>
          </a:p>
          <a:p>
            <a:pPr indent="0" lvl="0" marL="0" rtl="0" algn="l">
              <a:spcBef>
                <a:spcPts val="1600"/>
              </a:spcBef>
              <a:spcAft>
                <a:spcPts val="0"/>
              </a:spcAft>
              <a:buNone/>
            </a:pPr>
            <a:r>
              <a:rPr lang="en"/>
              <a:t>K = </a:t>
            </a:r>
            <a:r>
              <a:rPr lang="en">
                <a:solidFill>
                  <a:srgbClr val="000000"/>
                </a:solidFill>
                <a:latin typeface="Arial"/>
                <a:ea typeface="Arial"/>
                <a:cs typeface="Arial"/>
                <a:sym typeface="Arial"/>
              </a:rPr>
              <a:t>[k</a:t>
            </a:r>
            <a:r>
              <a:rPr baseline="-25000" lang="en">
                <a:solidFill>
                  <a:srgbClr val="000000"/>
                </a:solidFill>
                <a:latin typeface="Arial"/>
                <a:ea typeface="Arial"/>
                <a:cs typeface="Arial"/>
                <a:sym typeface="Arial"/>
              </a:rPr>
              <a:t>11 </a:t>
            </a:r>
            <a:r>
              <a:rPr lang="en">
                <a:solidFill>
                  <a:srgbClr val="000000"/>
                </a:solidFill>
                <a:latin typeface="Arial"/>
                <a:ea typeface="Arial"/>
                <a:cs typeface="Arial"/>
                <a:sym typeface="Arial"/>
              </a:rPr>
              <a:t>k</a:t>
            </a:r>
            <a:r>
              <a:rPr baseline="-25000" lang="en">
                <a:solidFill>
                  <a:srgbClr val="000000"/>
                </a:solidFill>
                <a:latin typeface="Arial"/>
                <a:ea typeface="Arial"/>
                <a:cs typeface="Arial"/>
                <a:sym typeface="Arial"/>
              </a:rPr>
              <a:t>12 </a:t>
            </a:r>
            <a:r>
              <a:rPr lang="en">
                <a:solidFill>
                  <a:srgbClr val="000000"/>
                </a:solidFill>
                <a:latin typeface="Arial"/>
                <a:ea typeface="Arial"/>
                <a:cs typeface="Arial"/>
                <a:sym typeface="Arial"/>
              </a:rPr>
              <a:t>…. k</a:t>
            </a:r>
            <a:r>
              <a:rPr baseline="-25000" lang="en">
                <a:solidFill>
                  <a:srgbClr val="000000"/>
                </a:solidFill>
                <a:latin typeface="Arial"/>
                <a:ea typeface="Arial"/>
                <a:cs typeface="Arial"/>
                <a:sym typeface="Arial"/>
              </a:rPr>
              <a:t>1m </a:t>
            </a:r>
            <a:r>
              <a:rPr lang="en">
                <a:solidFill>
                  <a:srgbClr val="000000"/>
                </a:solidFill>
                <a:latin typeface="Arial"/>
                <a:ea typeface="Arial"/>
                <a:cs typeface="Arial"/>
                <a:sym typeface="Arial"/>
              </a:rPr>
              <a:t>k</a:t>
            </a:r>
            <a:r>
              <a:rPr baseline="-25000" lang="en">
                <a:solidFill>
                  <a:srgbClr val="000000"/>
                </a:solidFill>
                <a:latin typeface="Arial"/>
                <a:ea typeface="Arial"/>
                <a:cs typeface="Arial"/>
                <a:sym typeface="Arial"/>
              </a:rPr>
              <a:t>10 </a:t>
            </a:r>
            <a:r>
              <a:rPr lang="en">
                <a:solidFill>
                  <a:srgbClr val="000000"/>
                </a:solidFill>
                <a:latin typeface="Arial"/>
                <a:ea typeface="Arial"/>
                <a:cs typeface="Arial"/>
                <a:sym typeface="Arial"/>
              </a:rPr>
              <a:t>k</a:t>
            </a:r>
            <a:r>
              <a:rPr baseline="-25000" lang="en">
                <a:solidFill>
                  <a:srgbClr val="000000"/>
                </a:solidFill>
                <a:latin typeface="Arial"/>
                <a:ea typeface="Arial"/>
                <a:cs typeface="Arial"/>
                <a:sym typeface="Arial"/>
              </a:rPr>
              <a:t>21 </a:t>
            </a:r>
            <a:r>
              <a:rPr lang="en">
                <a:solidFill>
                  <a:srgbClr val="000000"/>
                </a:solidFill>
                <a:latin typeface="Arial"/>
                <a:ea typeface="Arial"/>
                <a:cs typeface="Arial"/>
                <a:sym typeface="Arial"/>
              </a:rPr>
              <a:t>k</a:t>
            </a:r>
            <a:r>
              <a:rPr baseline="-25000" lang="en">
                <a:solidFill>
                  <a:srgbClr val="000000"/>
                </a:solidFill>
                <a:latin typeface="Arial"/>
                <a:ea typeface="Arial"/>
                <a:cs typeface="Arial"/>
                <a:sym typeface="Arial"/>
              </a:rPr>
              <a:t>21 </a:t>
            </a:r>
            <a:r>
              <a:rPr lang="en">
                <a:solidFill>
                  <a:srgbClr val="000000"/>
                </a:solidFill>
                <a:latin typeface="Arial"/>
                <a:ea typeface="Arial"/>
                <a:cs typeface="Arial"/>
                <a:sym typeface="Arial"/>
              </a:rPr>
              <a:t>k</a:t>
            </a:r>
            <a:r>
              <a:rPr baseline="-25000" lang="en">
                <a:solidFill>
                  <a:srgbClr val="000000"/>
                </a:solidFill>
                <a:latin typeface="Arial"/>
                <a:ea typeface="Arial"/>
                <a:cs typeface="Arial"/>
                <a:sym typeface="Arial"/>
              </a:rPr>
              <a:t>22 </a:t>
            </a:r>
            <a:r>
              <a:rPr lang="en">
                <a:solidFill>
                  <a:srgbClr val="000000"/>
                </a:solidFill>
                <a:latin typeface="Arial"/>
                <a:ea typeface="Arial"/>
                <a:cs typeface="Arial"/>
                <a:sym typeface="Arial"/>
              </a:rPr>
              <a:t>… k</a:t>
            </a:r>
            <a:r>
              <a:rPr baseline="-25000" lang="en">
                <a:solidFill>
                  <a:srgbClr val="000000"/>
                </a:solidFill>
                <a:latin typeface="Arial"/>
                <a:ea typeface="Arial"/>
                <a:cs typeface="Arial"/>
                <a:sym typeface="Arial"/>
              </a:rPr>
              <a:t>2m </a:t>
            </a:r>
            <a:r>
              <a:rPr lang="en">
                <a:solidFill>
                  <a:srgbClr val="000000"/>
                </a:solidFill>
                <a:latin typeface="Arial"/>
                <a:ea typeface="Arial"/>
                <a:cs typeface="Arial"/>
                <a:sym typeface="Arial"/>
              </a:rPr>
              <a:t>k</a:t>
            </a:r>
            <a:r>
              <a:rPr baseline="-25000" lang="en">
                <a:solidFill>
                  <a:srgbClr val="000000"/>
                </a:solidFill>
                <a:latin typeface="Arial"/>
                <a:ea typeface="Arial"/>
                <a:cs typeface="Arial"/>
                <a:sym typeface="Arial"/>
              </a:rPr>
              <a:t>20 </a:t>
            </a:r>
            <a:r>
              <a:rPr lang="en">
                <a:solidFill>
                  <a:srgbClr val="000000"/>
                </a:solidFill>
                <a:latin typeface="Arial"/>
                <a:ea typeface="Arial"/>
                <a:cs typeface="Arial"/>
                <a:sym typeface="Arial"/>
              </a:rPr>
              <a:t>… k</a:t>
            </a:r>
            <a:r>
              <a:rPr baseline="-25000" lang="en">
                <a:solidFill>
                  <a:srgbClr val="000000"/>
                </a:solidFill>
                <a:latin typeface="Arial"/>
                <a:ea typeface="Arial"/>
                <a:cs typeface="Arial"/>
                <a:sym typeface="Arial"/>
              </a:rPr>
              <a:t>21 </a:t>
            </a:r>
            <a:r>
              <a:rPr lang="en">
                <a:solidFill>
                  <a:srgbClr val="000000"/>
                </a:solidFill>
                <a:latin typeface="Arial"/>
                <a:ea typeface="Arial"/>
                <a:cs typeface="Arial"/>
                <a:sym typeface="Arial"/>
              </a:rPr>
              <a:t>k</a:t>
            </a:r>
            <a:r>
              <a:rPr baseline="-25000" lang="en">
                <a:solidFill>
                  <a:srgbClr val="000000"/>
                </a:solidFill>
                <a:latin typeface="Arial"/>
                <a:ea typeface="Arial"/>
                <a:cs typeface="Arial"/>
                <a:sym typeface="Arial"/>
              </a:rPr>
              <a:t>1r2 </a:t>
            </a:r>
            <a:r>
              <a:rPr lang="en">
                <a:solidFill>
                  <a:srgbClr val="000000"/>
                </a:solidFill>
                <a:latin typeface="Arial"/>
                <a:ea typeface="Arial"/>
                <a:cs typeface="Arial"/>
                <a:sym typeface="Arial"/>
              </a:rPr>
              <a:t>…. k</a:t>
            </a:r>
            <a:r>
              <a:rPr baseline="-25000" lang="en">
                <a:solidFill>
                  <a:srgbClr val="000000"/>
                </a:solidFill>
                <a:latin typeface="Arial"/>
                <a:ea typeface="Arial"/>
                <a:cs typeface="Arial"/>
                <a:sym typeface="Arial"/>
              </a:rPr>
              <a:t>rm </a:t>
            </a:r>
            <a:r>
              <a:rPr lang="en">
                <a:solidFill>
                  <a:srgbClr val="000000"/>
                </a:solidFill>
                <a:latin typeface="Arial"/>
                <a:ea typeface="Arial"/>
                <a:cs typeface="Arial"/>
                <a:sym typeface="Arial"/>
              </a:rPr>
              <a:t>k</a:t>
            </a:r>
            <a:r>
              <a:rPr baseline="-25000" lang="en">
                <a:solidFill>
                  <a:srgbClr val="000000"/>
                </a:solidFill>
                <a:latin typeface="Arial"/>
                <a:ea typeface="Arial"/>
                <a:cs typeface="Arial"/>
                <a:sym typeface="Arial"/>
              </a:rPr>
              <a:t>r0 </a:t>
            </a:r>
            <a:r>
              <a:rPr lang="en">
                <a:solidFill>
                  <a:srgbClr val="000000"/>
                </a:solidFill>
                <a:latin typeface="Arial"/>
                <a:ea typeface="Arial"/>
                <a:cs typeface="Arial"/>
                <a:sym typeface="Arial"/>
              </a:rPr>
              <a:t>]</a:t>
            </a:r>
            <a:r>
              <a:rPr baseline="30000" lang="en">
                <a:solidFill>
                  <a:srgbClr val="000000"/>
                </a:solidFill>
                <a:latin typeface="Arial"/>
                <a:ea typeface="Arial"/>
                <a:cs typeface="Arial"/>
                <a:sym typeface="Arial"/>
              </a:rPr>
              <a:t>T</a:t>
            </a:r>
            <a:endParaRPr baseline="30000">
              <a:solidFill>
                <a:srgbClr val="000000"/>
              </a:solidFill>
              <a:latin typeface="Arial"/>
              <a:ea typeface="Arial"/>
              <a:cs typeface="Arial"/>
              <a:sym typeface="Arial"/>
            </a:endParaRPr>
          </a:p>
          <a:p>
            <a:pPr indent="0" lvl="0" marL="0" rtl="0" algn="l">
              <a:spcBef>
                <a:spcPts val="1600"/>
              </a:spcBef>
              <a:spcAft>
                <a:spcPts val="0"/>
              </a:spcAft>
              <a:buNone/>
            </a:pPr>
            <a:r>
              <a:t/>
            </a:r>
            <a:endParaRPr sz="14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556" name="Google Shape;556;p77"/>
          <p:cNvPicPr preferRelativeResize="0"/>
          <p:nvPr/>
        </p:nvPicPr>
        <p:blipFill>
          <a:blip r:embed="rId3">
            <a:alphaModFix/>
          </a:blip>
          <a:stretch>
            <a:fillRect/>
          </a:stretch>
        </p:blipFill>
        <p:spPr>
          <a:xfrm>
            <a:off x="255150" y="1229874"/>
            <a:ext cx="3182798" cy="16203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Mencari derajat keanggotaan setiap titik data i dalam setiap cluster k dengan menggunakan fungsi Gauss</a:t>
            </a:r>
            <a:endParaRPr sz="1800"/>
          </a:p>
        </p:txBody>
      </p:sp>
      <p:sp>
        <p:nvSpPr>
          <p:cNvPr id="562" name="Google Shape;562;p7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63" name="Google Shape;563;p78"/>
          <p:cNvPicPr preferRelativeResize="0"/>
          <p:nvPr/>
        </p:nvPicPr>
        <p:blipFill>
          <a:blip r:embed="rId3">
            <a:alphaModFix/>
          </a:blip>
          <a:stretch>
            <a:fillRect/>
          </a:stretch>
        </p:blipFill>
        <p:spPr>
          <a:xfrm>
            <a:off x="420975" y="1229875"/>
            <a:ext cx="4151025" cy="1302711"/>
          </a:xfrm>
          <a:prstGeom prst="rect">
            <a:avLst/>
          </a:prstGeom>
          <a:noFill/>
          <a:ln>
            <a:noFill/>
          </a:ln>
        </p:spPr>
      </p:pic>
      <p:pic>
        <p:nvPicPr>
          <p:cNvPr id="564" name="Google Shape;564;p78"/>
          <p:cNvPicPr preferRelativeResize="0"/>
          <p:nvPr/>
        </p:nvPicPr>
        <p:blipFill>
          <a:blip r:embed="rId4">
            <a:alphaModFix/>
          </a:blip>
          <a:stretch>
            <a:fillRect/>
          </a:stretch>
        </p:blipFill>
        <p:spPr>
          <a:xfrm>
            <a:off x="534256" y="2866356"/>
            <a:ext cx="3064875" cy="15814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7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solidFill>
                  <a:srgbClr val="000000"/>
                </a:solidFill>
                <a:latin typeface="Arial"/>
                <a:ea typeface="Arial"/>
                <a:cs typeface="Arial"/>
                <a:sym typeface="Arial"/>
              </a:rPr>
              <a:t>Proses normalisasi dilakukan dengan cara membagi d</a:t>
            </a:r>
            <a:r>
              <a:rPr baseline="30000" lang="en" sz="1800">
                <a:solidFill>
                  <a:srgbClr val="000000"/>
                </a:solidFill>
                <a:latin typeface="Arial"/>
                <a:ea typeface="Arial"/>
                <a:cs typeface="Arial"/>
                <a:sym typeface="Arial"/>
              </a:rPr>
              <a:t>k</a:t>
            </a:r>
            <a:r>
              <a:rPr baseline="-25000" lang="en" sz="1800">
                <a:solidFill>
                  <a:srgbClr val="000000"/>
                </a:solidFill>
                <a:latin typeface="Arial"/>
                <a:ea typeface="Arial"/>
                <a:cs typeface="Arial"/>
                <a:sym typeface="Arial"/>
              </a:rPr>
              <a:t>ij</a:t>
            </a:r>
            <a:r>
              <a:rPr lang="en" sz="1800">
                <a:solidFill>
                  <a:srgbClr val="000000"/>
                </a:solidFill>
                <a:latin typeface="Arial"/>
                <a:ea typeface="Arial"/>
                <a:cs typeface="Arial"/>
                <a:sym typeface="Arial"/>
              </a:rPr>
              <a:t> dan d</a:t>
            </a:r>
            <a:r>
              <a:rPr baseline="30000" lang="en" sz="1800">
                <a:solidFill>
                  <a:srgbClr val="000000"/>
                </a:solidFill>
                <a:latin typeface="Arial"/>
                <a:ea typeface="Arial"/>
                <a:cs typeface="Arial"/>
                <a:sym typeface="Arial"/>
              </a:rPr>
              <a:t>k</a:t>
            </a:r>
            <a:r>
              <a:rPr baseline="-25000" lang="en" sz="1800">
                <a:solidFill>
                  <a:srgbClr val="000000"/>
                </a:solidFill>
                <a:latin typeface="Arial"/>
                <a:ea typeface="Arial"/>
                <a:cs typeface="Arial"/>
                <a:sym typeface="Arial"/>
              </a:rPr>
              <a:t>i(m+j) </a:t>
            </a:r>
            <a:r>
              <a:rPr lang="en" sz="1800">
                <a:solidFill>
                  <a:srgbClr val="000000"/>
                </a:solidFill>
                <a:latin typeface="Arial"/>
                <a:ea typeface="Arial"/>
                <a:cs typeface="Arial"/>
                <a:sym typeface="Arial"/>
              </a:rPr>
              <a:t>dengan jumlah derajat keanggotaan setiap titik data I pada cluster k, diperoleh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p>
        </p:txBody>
      </p:sp>
      <p:sp>
        <p:nvSpPr>
          <p:cNvPr id="570" name="Google Shape;570;p7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71" name="Google Shape;571;p79"/>
          <p:cNvPicPr preferRelativeResize="0"/>
          <p:nvPr/>
        </p:nvPicPr>
        <p:blipFill>
          <a:blip r:embed="rId3">
            <a:alphaModFix/>
          </a:blip>
          <a:stretch>
            <a:fillRect/>
          </a:stretch>
        </p:blipFill>
        <p:spPr>
          <a:xfrm>
            <a:off x="311700" y="1229875"/>
            <a:ext cx="2817375" cy="34464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Langkah selanjutnya adalah membentuk matriks U yang berukuran n x (r*(m+1))</a:t>
            </a:r>
            <a:endParaRPr sz="1800"/>
          </a:p>
        </p:txBody>
      </p:sp>
      <p:pic>
        <p:nvPicPr>
          <p:cNvPr id="577" name="Google Shape;577;p80"/>
          <p:cNvPicPr preferRelativeResize="0"/>
          <p:nvPr/>
        </p:nvPicPr>
        <p:blipFill>
          <a:blip r:embed="rId3">
            <a:alphaModFix/>
          </a:blip>
          <a:stretch>
            <a:fillRect/>
          </a:stretch>
        </p:blipFill>
        <p:spPr>
          <a:xfrm>
            <a:off x="432575" y="1149301"/>
            <a:ext cx="2320475" cy="3143675"/>
          </a:xfrm>
          <a:prstGeom prst="rect">
            <a:avLst/>
          </a:prstGeom>
          <a:noFill/>
          <a:ln>
            <a:noFill/>
          </a:ln>
        </p:spPr>
      </p:pic>
      <p:pic>
        <p:nvPicPr>
          <p:cNvPr id="578" name="Google Shape;578;p80"/>
          <p:cNvPicPr preferRelativeResize="0"/>
          <p:nvPr/>
        </p:nvPicPr>
        <p:blipFill>
          <a:blip r:embed="rId4">
            <a:alphaModFix/>
          </a:blip>
          <a:stretch>
            <a:fillRect/>
          </a:stretch>
        </p:blipFill>
        <p:spPr>
          <a:xfrm rot="176387">
            <a:off x="3188749" y="1017800"/>
            <a:ext cx="4519801" cy="1290525"/>
          </a:xfrm>
          <a:prstGeom prst="rect">
            <a:avLst/>
          </a:prstGeom>
          <a:noFill/>
          <a:ln>
            <a:noFill/>
          </a:ln>
        </p:spPr>
      </p:pic>
      <p:sp>
        <p:nvSpPr>
          <p:cNvPr id="579" name="Google Shape;579;p80"/>
          <p:cNvSpPr txBox="1"/>
          <p:nvPr/>
        </p:nvSpPr>
        <p:spPr>
          <a:xfrm>
            <a:off x="3188750" y="2250500"/>
            <a:ext cx="4257300" cy="4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rgbClr val="000000"/>
              </a:buClr>
              <a:buSzPts val="1100"/>
              <a:buFont typeface="Arial"/>
              <a:buNone/>
            </a:pPr>
            <a:r>
              <a:rPr lang="en" sz="2200"/>
              <a:t>z = [z</a:t>
            </a:r>
            <a:r>
              <a:rPr baseline="-25000" lang="en" sz="2200"/>
              <a:t>1</a:t>
            </a:r>
            <a:r>
              <a:rPr lang="en" sz="2200"/>
              <a:t>	z</a:t>
            </a:r>
            <a:r>
              <a:rPr baseline="-25000" lang="en" sz="2200"/>
              <a:t>2</a:t>
            </a:r>
            <a:r>
              <a:rPr lang="en" sz="2200"/>
              <a:t>	…	z</a:t>
            </a:r>
            <a:r>
              <a:rPr baseline="-25000" lang="en" sz="2200"/>
              <a:t>n</a:t>
            </a:r>
            <a:r>
              <a:rPr lang="en" sz="2200"/>
              <a:t>]</a:t>
            </a:r>
            <a:r>
              <a:rPr baseline="30000" lang="en" sz="2200"/>
              <a:t>T</a:t>
            </a:r>
            <a:endParaRPr baseline="30000" sz="2200"/>
          </a:p>
          <a:p>
            <a:pPr indent="0" lvl="0" marL="0" rtl="0" algn="l">
              <a:spcBef>
                <a:spcPts val="1600"/>
              </a:spcBef>
              <a:spcAft>
                <a:spcPts val="0"/>
              </a:spcAft>
              <a:buNone/>
            </a:pPr>
            <a:r>
              <a:t/>
            </a:r>
            <a:endParaRPr>
              <a:latin typeface="Roboto"/>
              <a:ea typeface="Roboto"/>
              <a:cs typeface="Roboto"/>
              <a:sym typeface="Roboto"/>
            </a:endParaRPr>
          </a:p>
        </p:txBody>
      </p:sp>
      <p:sp>
        <p:nvSpPr>
          <p:cNvPr id="580" name="Google Shape;580;p80"/>
          <p:cNvSpPr txBox="1"/>
          <p:nvPr/>
        </p:nvSpPr>
        <p:spPr>
          <a:xfrm>
            <a:off x="3249925" y="2833625"/>
            <a:ext cx="4754100" cy="10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Ukuran Persamaan Linear yang terbentuk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sz="2400">
                <a:latin typeface="Roboto"/>
                <a:ea typeface="Roboto"/>
                <a:cs typeface="Roboto"/>
                <a:sym typeface="Roboto"/>
              </a:rPr>
              <a:t>U*k = z</a:t>
            </a:r>
            <a:endParaRPr sz="24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8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Himpunan ke k dirumuskan sebagai berikut</a:t>
            </a:r>
            <a:endParaRPr sz="1800"/>
          </a:p>
        </p:txBody>
      </p:sp>
      <p:sp>
        <p:nvSpPr>
          <p:cNvPr id="586" name="Google Shape;586;p8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7" name="Google Shape;587;p81"/>
          <p:cNvPicPr preferRelativeResize="0"/>
          <p:nvPr/>
        </p:nvPicPr>
        <p:blipFill>
          <a:blip r:embed="rId3">
            <a:alphaModFix/>
          </a:blip>
          <a:stretch>
            <a:fillRect/>
          </a:stretch>
        </p:blipFill>
        <p:spPr>
          <a:xfrm>
            <a:off x="311700" y="907575"/>
            <a:ext cx="5334000" cy="971550"/>
          </a:xfrm>
          <a:prstGeom prst="rect">
            <a:avLst/>
          </a:prstGeom>
          <a:noFill/>
          <a:ln>
            <a:noFill/>
          </a:ln>
        </p:spPr>
      </p:pic>
      <p:sp>
        <p:nvSpPr>
          <p:cNvPr id="588" name="Google Shape;588;p81"/>
          <p:cNvSpPr txBox="1"/>
          <p:nvPr>
            <p:ph idx="1" type="body"/>
          </p:nvPr>
        </p:nvSpPr>
        <p:spPr>
          <a:xfrm>
            <a:off x="311700" y="21611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[R1] IF (xi1 is V1H1) o (xi2 is V2H1) o ...o (Xim is VmH1) THEN Y = Z1</a:t>
            </a:r>
            <a:endParaRPr sz="1400"/>
          </a:p>
          <a:p>
            <a:pPr indent="0" lvl="0" marL="0" rtl="0" algn="l">
              <a:spcBef>
                <a:spcPts val="1600"/>
              </a:spcBef>
              <a:spcAft>
                <a:spcPts val="0"/>
              </a:spcAft>
              <a:buNone/>
            </a:pPr>
            <a:r>
              <a:rPr lang="en" sz="1400"/>
              <a:t>[R2] IF (xi1 is V1H2) o (xi2 is V2H2) o ...o (Xim is VmH2) THEN Y = Z2</a:t>
            </a:r>
            <a:endParaRPr sz="1400"/>
          </a:p>
          <a:p>
            <a:pPr indent="0" lvl="0" marL="0" rtl="0" algn="l">
              <a:spcBef>
                <a:spcPts val="1600"/>
              </a:spcBef>
              <a:spcAft>
                <a:spcPts val="0"/>
              </a:spcAft>
              <a:buNone/>
            </a:pPr>
            <a:r>
              <a:rPr lang="en" sz="1400"/>
              <a:t>[Rr] IF (xi1 is V1Hr) o (xi2 is V2Hr) o ...o (Xim is VmHr) THEN Y = Zr</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rPr lang="en" sz="1400"/>
              <a:t>Dengan VpHq adalah variabel ke-p himpunan ke-1</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Fuzzy Entropy</a:t>
            </a:r>
            <a:endParaRPr/>
          </a:p>
        </p:txBody>
      </p:sp>
      <p:sp>
        <p:nvSpPr>
          <p:cNvPr id="119" name="Google Shape;119;p1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Didefinisikan dengan fungsi:</a:t>
            </a:r>
            <a:endParaRPr>
              <a:solidFill>
                <a:srgbClr val="000000"/>
              </a:solidFill>
            </a:endParaRPr>
          </a:p>
          <a:p>
            <a:pPr indent="0" lvl="0" marL="0" rtl="0" algn="ctr">
              <a:spcBef>
                <a:spcPts val="1600"/>
              </a:spcBef>
              <a:spcAft>
                <a:spcPts val="1600"/>
              </a:spcAft>
              <a:buNone/>
            </a:pPr>
            <a:r>
              <a:rPr lang="en">
                <a:solidFill>
                  <a:srgbClr val="000000"/>
                </a:solidFill>
              </a:rPr>
              <a:t>f(A) = </a:t>
            </a:r>
            <a:r>
              <a:rPr lang="en">
                <a:solidFill>
                  <a:srgbClr val="000000"/>
                </a:solidFill>
              </a:rPr>
              <a:t>- Σ{μ</a:t>
            </a:r>
            <a:r>
              <a:rPr baseline="-25000" lang="en">
                <a:solidFill>
                  <a:srgbClr val="000000"/>
                </a:solidFill>
              </a:rPr>
              <a:t>A</a:t>
            </a:r>
            <a:r>
              <a:rPr lang="en">
                <a:solidFill>
                  <a:srgbClr val="000000"/>
                </a:solidFill>
              </a:rPr>
              <a:t> [x] log μ</a:t>
            </a:r>
            <a:r>
              <a:rPr baseline="-25000" lang="en">
                <a:solidFill>
                  <a:srgbClr val="000000"/>
                </a:solidFill>
              </a:rPr>
              <a:t>A</a:t>
            </a:r>
            <a:r>
              <a:rPr lang="en">
                <a:solidFill>
                  <a:srgbClr val="000000"/>
                </a:solidFill>
              </a:rPr>
              <a:t> [x] + [1 - μ</a:t>
            </a:r>
            <a:r>
              <a:rPr baseline="-25000" lang="en">
                <a:solidFill>
                  <a:srgbClr val="000000"/>
                </a:solidFill>
              </a:rPr>
              <a:t>A</a:t>
            </a:r>
            <a:r>
              <a:rPr lang="en">
                <a:solidFill>
                  <a:srgbClr val="000000"/>
                </a:solidFill>
              </a:rPr>
              <a:t> [x]] log[1-μ</a:t>
            </a:r>
            <a:r>
              <a:rPr baseline="-25000" lang="en">
                <a:solidFill>
                  <a:srgbClr val="000000"/>
                </a:solidFill>
              </a:rPr>
              <a:t>A</a:t>
            </a:r>
            <a:r>
              <a:rPr lang="en">
                <a:solidFill>
                  <a:srgbClr val="000000"/>
                </a:solidFill>
              </a:rPr>
              <a:t> [x]]} </a:t>
            </a:r>
            <a:endParaRPr>
              <a:solidFill>
                <a:srgbClr val="0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2"/>
          <p:cNvSpPr txBox="1"/>
          <p:nvPr>
            <p:ph type="title"/>
          </p:nvPr>
        </p:nvSpPr>
        <p:spPr>
          <a:xfrm>
            <a:off x="311700" y="1256050"/>
            <a:ext cx="8520600" cy="24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600"/>
              <a:t>THANK YOU</a:t>
            </a:r>
            <a:endParaRPr sz="9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Ukuran Kesamaan</a:t>
            </a:r>
            <a:endParaRPr/>
          </a:p>
        </p:txBody>
      </p:sp>
      <p:sp>
        <p:nvSpPr>
          <p:cNvPr id="125" name="Google Shape;125;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Digunakan untuk menunjukkan derajat perbedaan antara 2 himpunan fuzzy.</a:t>
            </a:r>
            <a:endParaRPr>
              <a:solidFill>
                <a:srgbClr val="000000"/>
              </a:solidFill>
            </a:endParaRPr>
          </a:p>
          <a:p>
            <a:pPr indent="0" lvl="0" marL="0" rtl="0" algn="l">
              <a:spcBef>
                <a:spcPts val="1600"/>
              </a:spcBef>
              <a:spcAft>
                <a:spcPts val="1600"/>
              </a:spcAft>
              <a:buNone/>
            </a:pPr>
            <a:r>
              <a:rPr lang="en">
                <a:solidFill>
                  <a:srgbClr val="000000"/>
                </a:solidFill>
              </a:rPr>
              <a:t>Perbedaan antara premis suatu aturan dengan input fuzzy dapat digunakan untuk menentukan nilai α pada suatu aturan.</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Fuzzy C-Means</a:t>
            </a:r>
            <a:endParaRPr/>
          </a:p>
          <a:p>
            <a:pPr indent="0" lvl="0" marL="0" rtl="0" algn="l">
              <a:spcBef>
                <a:spcPts val="0"/>
              </a:spcBef>
              <a:spcAft>
                <a:spcPts val="0"/>
              </a:spcAft>
              <a:buNone/>
            </a:pPr>
            <a:r>
              <a:rPr lang="en"/>
              <a:t>(FCM)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